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3" r:id="rId4"/>
    <p:sldId id="268" r:id="rId5"/>
    <p:sldId id="275" r:id="rId6"/>
    <p:sldId id="276" r:id="rId7"/>
    <p:sldId id="278" r:id="rId8"/>
    <p:sldId id="277" r:id="rId9"/>
    <p:sldId id="279" r:id="rId10"/>
    <p:sldId id="280" r:id="rId11"/>
    <p:sldId id="282" r:id="rId12"/>
    <p:sldId id="281" r:id="rId13"/>
    <p:sldId id="283" r:id="rId14"/>
    <p:sldId id="284" r:id="rId15"/>
    <p:sldId id="285" r:id="rId16"/>
    <p:sldId id="286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5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E9B117-985B-49C9-AC61-C2022ED163C2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115DAEB-61D4-4345-8801-6F1DCDCF389F}">
      <dgm:prSet/>
      <dgm:spPr/>
      <dgm:t>
        <a:bodyPr/>
        <a:lstStyle/>
        <a:p>
          <a:r>
            <a:rPr lang="en-US" dirty="0"/>
            <a:t>Look into what have been done for crypto agility so far in communication protocols and computing platforms (hardware, software libraries/APIs, applications)</a:t>
          </a:r>
        </a:p>
      </dgm:t>
    </dgm:pt>
    <dgm:pt modelId="{2224972C-01ED-4781-A022-2D643CC489B6}" type="parTrans" cxnId="{23F7A6B7-948B-42C3-AA2F-292A4AC11AA6}">
      <dgm:prSet/>
      <dgm:spPr/>
      <dgm:t>
        <a:bodyPr/>
        <a:lstStyle/>
        <a:p>
          <a:endParaRPr lang="en-US"/>
        </a:p>
      </dgm:t>
    </dgm:pt>
    <dgm:pt modelId="{34E46D50-6A32-43CA-A64A-A03405498233}" type="sibTrans" cxnId="{23F7A6B7-948B-42C3-AA2F-292A4AC11AA6}">
      <dgm:prSet phldrT="01" phldr="0"/>
      <dgm:spPr/>
      <dgm:t>
        <a:bodyPr/>
        <a:lstStyle/>
        <a:p>
          <a:r>
            <a:rPr lang="en-US"/>
            <a:t>01</a:t>
          </a:r>
          <a:endParaRPr lang="en-US" dirty="0"/>
        </a:p>
      </dgm:t>
    </dgm:pt>
    <dgm:pt modelId="{F374EF10-ED70-446A-9DA3-9846BBF99702}">
      <dgm:prSet/>
      <dgm:spPr/>
      <dgm:t>
        <a:bodyPr/>
        <a:lstStyle/>
        <a:p>
          <a:r>
            <a:rPr lang="en-US" dirty="0"/>
            <a:t>Discuss general issues in achieving crypto agility: complexity, security, performance</a:t>
          </a:r>
        </a:p>
      </dgm:t>
    </dgm:pt>
    <dgm:pt modelId="{1C4F10AF-B83C-4738-B40E-9CDD699C8BEA}" type="parTrans" cxnId="{59474742-175B-4AD9-9CA0-88F90F3DBDC7}">
      <dgm:prSet/>
      <dgm:spPr/>
      <dgm:t>
        <a:bodyPr/>
        <a:lstStyle/>
        <a:p>
          <a:endParaRPr lang="en-US"/>
        </a:p>
      </dgm:t>
    </dgm:pt>
    <dgm:pt modelId="{56654571-6BF0-4332-976F-0FACFE8FAADF}" type="sibTrans" cxnId="{59474742-175B-4AD9-9CA0-88F90F3DBDC7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B088DBCC-8F2D-42F5-91A3-4605E4E40041}">
      <dgm:prSet/>
      <dgm:spPr/>
      <dgm:t>
        <a:bodyPr/>
        <a:lstStyle/>
        <a:p>
          <a:r>
            <a:rPr lang="en-US" dirty="0"/>
            <a:t>Identify working areas and explore principles and operational mechanisms</a:t>
          </a:r>
        </a:p>
      </dgm:t>
    </dgm:pt>
    <dgm:pt modelId="{F38CBEF1-8E78-4CB4-A2FF-8C33163D7725}" type="parTrans" cxnId="{86439837-3C63-4483-A702-2CD2508D302D}">
      <dgm:prSet/>
      <dgm:spPr/>
      <dgm:t>
        <a:bodyPr/>
        <a:lstStyle/>
        <a:p>
          <a:endParaRPr lang="en-US"/>
        </a:p>
      </dgm:t>
    </dgm:pt>
    <dgm:pt modelId="{C6508092-1CC1-403D-98B7-B16A61B2CC60}" type="sibTrans" cxnId="{86439837-3C63-4483-A702-2CD2508D302D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AB845118-C01B-4C6B-BA95-64BB5B1BA362}" type="pres">
      <dgm:prSet presAssocID="{94E9B117-985B-49C9-AC61-C2022ED163C2}" presName="Name0" presStyleCnt="0">
        <dgm:presLayoutVars>
          <dgm:animLvl val="lvl"/>
          <dgm:resizeHandles val="exact"/>
        </dgm:presLayoutVars>
      </dgm:prSet>
      <dgm:spPr/>
    </dgm:pt>
    <dgm:pt modelId="{D08F92F1-6BF1-4FBA-BD4D-AE469B5505D2}" type="pres">
      <dgm:prSet presAssocID="{9115DAEB-61D4-4345-8801-6F1DCDCF389F}" presName="compositeNode" presStyleCnt="0">
        <dgm:presLayoutVars>
          <dgm:bulletEnabled val="1"/>
        </dgm:presLayoutVars>
      </dgm:prSet>
      <dgm:spPr/>
    </dgm:pt>
    <dgm:pt modelId="{AF74A948-3591-4709-8017-03EF85EAEA64}" type="pres">
      <dgm:prSet presAssocID="{9115DAEB-61D4-4345-8801-6F1DCDCF389F}" presName="bgRect" presStyleLbl="alignNode1" presStyleIdx="0" presStyleCnt="3"/>
      <dgm:spPr/>
    </dgm:pt>
    <dgm:pt modelId="{9F6A5359-DD92-4425-AE98-54FBEABC9FEF}" type="pres">
      <dgm:prSet presAssocID="{34E46D50-6A32-43CA-A64A-A03405498233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55EB8CE2-D40B-4D10-AB09-FA58411CB276}" type="pres">
      <dgm:prSet presAssocID="{9115DAEB-61D4-4345-8801-6F1DCDCF389F}" presName="nodeRect" presStyleLbl="alignNode1" presStyleIdx="0" presStyleCnt="3">
        <dgm:presLayoutVars>
          <dgm:bulletEnabled val="1"/>
        </dgm:presLayoutVars>
      </dgm:prSet>
      <dgm:spPr/>
    </dgm:pt>
    <dgm:pt modelId="{399E12BC-B475-46BD-9555-10975D0EA25C}" type="pres">
      <dgm:prSet presAssocID="{34E46D50-6A32-43CA-A64A-A03405498233}" presName="sibTrans" presStyleCnt="0"/>
      <dgm:spPr/>
    </dgm:pt>
    <dgm:pt modelId="{AF6207B0-9631-4A54-8798-7B5F6B099C8E}" type="pres">
      <dgm:prSet presAssocID="{F374EF10-ED70-446A-9DA3-9846BBF99702}" presName="compositeNode" presStyleCnt="0">
        <dgm:presLayoutVars>
          <dgm:bulletEnabled val="1"/>
        </dgm:presLayoutVars>
      </dgm:prSet>
      <dgm:spPr/>
    </dgm:pt>
    <dgm:pt modelId="{179A292E-0619-4C9B-9098-41DEE50DB4ED}" type="pres">
      <dgm:prSet presAssocID="{F374EF10-ED70-446A-9DA3-9846BBF99702}" presName="bgRect" presStyleLbl="alignNode1" presStyleIdx="1" presStyleCnt="3"/>
      <dgm:spPr/>
    </dgm:pt>
    <dgm:pt modelId="{33235553-98C7-4AD6-B2AB-B1BE13606AE8}" type="pres">
      <dgm:prSet presAssocID="{56654571-6BF0-4332-976F-0FACFE8FAADF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7AAD8486-2E70-4DB3-9E63-45621042EF3B}" type="pres">
      <dgm:prSet presAssocID="{F374EF10-ED70-446A-9DA3-9846BBF99702}" presName="nodeRect" presStyleLbl="alignNode1" presStyleIdx="1" presStyleCnt="3">
        <dgm:presLayoutVars>
          <dgm:bulletEnabled val="1"/>
        </dgm:presLayoutVars>
      </dgm:prSet>
      <dgm:spPr/>
    </dgm:pt>
    <dgm:pt modelId="{87C95E72-48A0-4CCD-B679-4AD8E675A591}" type="pres">
      <dgm:prSet presAssocID="{56654571-6BF0-4332-976F-0FACFE8FAADF}" presName="sibTrans" presStyleCnt="0"/>
      <dgm:spPr/>
    </dgm:pt>
    <dgm:pt modelId="{5A57B350-8814-42EC-9A60-5E7FDA97E6C5}" type="pres">
      <dgm:prSet presAssocID="{B088DBCC-8F2D-42F5-91A3-4605E4E40041}" presName="compositeNode" presStyleCnt="0">
        <dgm:presLayoutVars>
          <dgm:bulletEnabled val="1"/>
        </dgm:presLayoutVars>
      </dgm:prSet>
      <dgm:spPr/>
    </dgm:pt>
    <dgm:pt modelId="{991EC66A-6587-49D4-BF66-E35F2AA2F742}" type="pres">
      <dgm:prSet presAssocID="{B088DBCC-8F2D-42F5-91A3-4605E4E40041}" presName="bgRect" presStyleLbl="alignNode1" presStyleIdx="2" presStyleCnt="3"/>
      <dgm:spPr/>
    </dgm:pt>
    <dgm:pt modelId="{F7C28D09-4114-48DD-96D1-CE4A08B04BBE}" type="pres">
      <dgm:prSet presAssocID="{C6508092-1CC1-403D-98B7-B16A61B2CC60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ACF6B2B6-D171-4E9C-9DCC-229E8CA7AE7C}" type="pres">
      <dgm:prSet presAssocID="{B088DBCC-8F2D-42F5-91A3-4605E4E40041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B0A0100B-EAD4-4134-AC48-E56D7D8A79E6}" type="presOf" srcId="{C6508092-1CC1-403D-98B7-B16A61B2CC60}" destId="{F7C28D09-4114-48DD-96D1-CE4A08B04BBE}" srcOrd="0" destOrd="0" presId="urn:microsoft.com/office/officeart/2016/7/layout/LinearBlockProcessNumbered"/>
    <dgm:cxn modelId="{13CA7419-93E3-4470-AF93-4AFB3C6AC79C}" type="presOf" srcId="{B088DBCC-8F2D-42F5-91A3-4605E4E40041}" destId="{ACF6B2B6-D171-4E9C-9DCC-229E8CA7AE7C}" srcOrd="1" destOrd="0" presId="urn:microsoft.com/office/officeart/2016/7/layout/LinearBlockProcessNumbered"/>
    <dgm:cxn modelId="{86439837-3C63-4483-A702-2CD2508D302D}" srcId="{94E9B117-985B-49C9-AC61-C2022ED163C2}" destId="{B088DBCC-8F2D-42F5-91A3-4605E4E40041}" srcOrd="2" destOrd="0" parTransId="{F38CBEF1-8E78-4CB4-A2FF-8C33163D7725}" sibTransId="{C6508092-1CC1-403D-98B7-B16A61B2CC60}"/>
    <dgm:cxn modelId="{59474742-175B-4AD9-9CA0-88F90F3DBDC7}" srcId="{94E9B117-985B-49C9-AC61-C2022ED163C2}" destId="{F374EF10-ED70-446A-9DA3-9846BBF99702}" srcOrd="1" destOrd="0" parTransId="{1C4F10AF-B83C-4738-B40E-9CDD699C8BEA}" sibTransId="{56654571-6BF0-4332-976F-0FACFE8FAADF}"/>
    <dgm:cxn modelId="{C6369C50-8C85-47BD-952A-8D8E927828A2}" type="presOf" srcId="{56654571-6BF0-4332-976F-0FACFE8FAADF}" destId="{33235553-98C7-4AD6-B2AB-B1BE13606AE8}" srcOrd="0" destOrd="0" presId="urn:microsoft.com/office/officeart/2016/7/layout/LinearBlockProcessNumbered"/>
    <dgm:cxn modelId="{FD0ECB7A-95A9-4A20-8A6F-8C94BFE079C8}" type="presOf" srcId="{34E46D50-6A32-43CA-A64A-A03405498233}" destId="{9F6A5359-DD92-4425-AE98-54FBEABC9FEF}" srcOrd="0" destOrd="0" presId="urn:microsoft.com/office/officeart/2016/7/layout/LinearBlockProcessNumbered"/>
    <dgm:cxn modelId="{1BF18F94-46BF-42E3-B624-2500FACC05C6}" type="presOf" srcId="{94E9B117-985B-49C9-AC61-C2022ED163C2}" destId="{AB845118-C01B-4C6B-BA95-64BB5B1BA362}" srcOrd="0" destOrd="0" presId="urn:microsoft.com/office/officeart/2016/7/layout/LinearBlockProcessNumbered"/>
    <dgm:cxn modelId="{8E7B0CB0-BDD3-4BBF-920D-FA3A25213B26}" type="presOf" srcId="{B088DBCC-8F2D-42F5-91A3-4605E4E40041}" destId="{991EC66A-6587-49D4-BF66-E35F2AA2F742}" srcOrd="0" destOrd="0" presId="urn:microsoft.com/office/officeart/2016/7/layout/LinearBlockProcessNumbered"/>
    <dgm:cxn modelId="{8BBD55B1-1145-4D94-93A2-69704596820A}" type="presOf" srcId="{9115DAEB-61D4-4345-8801-6F1DCDCF389F}" destId="{55EB8CE2-D40B-4D10-AB09-FA58411CB276}" srcOrd="1" destOrd="0" presId="urn:microsoft.com/office/officeart/2016/7/layout/LinearBlockProcessNumbered"/>
    <dgm:cxn modelId="{23F7A6B7-948B-42C3-AA2F-292A4AC11AA6}" srcId="{94E9B117-985B-49C9-AC61-C2022ED163C2}" destId="{9115DAEB-61D4-4345-8801-6F1DCDCF389F}" srcOrd="0" destOrd="0" parTransId="{2224972C-01ED-4781-A022-2D643CC489B6}" sibTransId="{34E46D50-6A32-43CA-A64A-A03405498233}"/>
    <dgm:cxn modelId="{1356FEE9-E4A1-4FE2-BE7A-06AF5FB5021A}" type="presOf" srcId="{F374EF10-ED70-446A-9DA3-9846BBF99702}" destId="{7AAD8486-2E70-4DB3-9E63-45621042EF3B}" srcOrd="1" destOrd="0" presId="urn:microsoft.com/office/officeart/2016/7/layout/LinearBlockProcessNumbered"/>
    <dgm:cxn modelId="{E2115FEB-2B9B-42A6-BD91-0DC53994F62F}" type="presOf" srcId="{F374EF10-ED70-446A-9DA3-9846BBF99702}" destId="{179A292E-0619-4C9B-9098-41DEE50DB4ED}" srcOrd="0" destOrd="0" presId="urn:microsoft.com/office/officeart/2016/7/layout/LinearBlockProcessNumbered"/>
    <dgm:cxn modelId="{0D8CB9F7-BA49-4919-B71B-106F15E455AE}" type="presOf" srcId="{9115DAEB-61D4-4345-8801-6F1DCDCF389F}" destId="{AF74A948-3591-4709-8017-03EF85EAEA64}" srcOrd="0" destOrd="0" presId="urn:microsoft.com/office/officeart/2016/7/layout/LinearBlockProcessNumbered"/>
    <dgm:cxn modelId="{552306E8-4CE2-467A-A2C9-DD879C8FE170}" type="presParOf" srcId="{AB845118-C01B-4C6B-BA95-64BB5B1BA362}" destId="{D08F92F1-6BF1-4FBA-BD4D-AE469B5505D2}" srcOrd="0" destOrd="0" presId="urn:microsoft.com/office/officeart/2016/7/layout/LinearBlockProcessNumbered"/>
    <dgm:cxn modelId="{9C4D9BD6-0514-4653-8335-A30229D3217F}" type="presParOf" srcId="{D08F92F1-6BF1-4FBA-BD4D-AE469B5505D2}" destId="{AF74A948-3591-4709-8017-03EF85EAEA64}" srcOrd="0" destOrd="0" presId="urn:microsoft.com/office/officeart/2016/7/layout/LinearBlockProcessNumbered"/>
    <dgm:cxn modelId="{3FAE2465-C745-41FC-B247-B38AF969A43D}" type="presParOf" srcId="{D08F92F1-6BF1-4FBA-BD4D-AE469B5505D2}" destId="{9F6A5359-DD92-4425-AE98-54FBEABC9FEF}" srcOrd="1" destOrd="0" presId="urn:microsoft.com/office/officeart/2016/7/layout/LinearBlockProcessNumbered"/>
    <dgm:cxn modelId="{C66C7EA8-979B-4FAB-BD38-42C667FE973C}" type="presParOf" srcId="{D08F92F1-6BF1-4FBA-BD4D-AE469B5505D2}" destId="{55EB8CE2-D40B-4D10-AB09-FA58411CB276}" srcOrd="2" destOrd="0" presId="urn:microsoft.com/office/officeart/2016/7/layout/LinearBlockProcessNumbered"/>
    <dgm:cxn modelId="{B58549D0-F5EF-48A0-AC20-511E54C21BED}" type="presParOf" srcId="{AB845118-C01B-4C6B-BA95-64BB5B1BA362}" destId="{399E12BC-B475-46BD-9555-10975D0EA25C}" srcOrd="1" destOrd="0" presId="urn:microsoft.com/office/officeart/2016/7/layout/LinearBlockProcessNumbered"/>
    <dgm:cxn modelId="{4D689825-7392-4A06-82FD-0FBFE20FAFBD}" type="presParOf" srcId="{AB845118-C01B-4C6B-BA95-64BB5B1BA362}" destId="{AF6207B0-9631-4A54-8798-7B5F6B099C8E}" srcOrd="2" destOrd="0" presId="urn:microsoft.com/office/officeart/2016/7/layout/LinearBlockProcessNumbered"/>
    <dgm:cxn modelId="{9320E1A1-8F76-4BA2-B464-0572859354ED}" type="presParOf" srcId="{AF6207B0-9631-4A54-8798-7B5F6B099C8E}" destId="{179A292E-0619-4C9B-9098-41DEE50DB4ED}" srcOrd="0" destOrd="0" presId="urn:microsoft.com/office/officeart/2016/7/layout/LinearBlockProcessNumbered"/>
    <dgm:cxn modelId="{3B0AD97D-26C7-4F96-B4D9-E0719825DDE9}" type="presParOf" srcId="{AF6207B0-9631-4A54-8798-7B5F6B099C8E}" destId="{33235553-98C7-4AD6-B2AB-B1BE13606AE8}" srcOrd="1" destOrd="0" presId="urn:microsoft.com/office/officeart/2016/7/layout/LinearBlockProcessNumbered"/>
    <dgm:cxn modelId="{EFCB2C9A-2905-444B-9C36-E908461F2242}" type="presParOf" srcId="{AF6207B0-9631-4A54-8798-7B5F6B099C8E}" destId="{7AAD8486-2E70-4DB3-9E63-45621042EF3B}" srcOrd="2" destOrd="0" presId="urn:microsoft.com/office/officeart/2016/7/layout/LinearBlockProcessNumbered"/>
    <dgm:cxn modelId="{9F1CC12E-FD4A-4882-8D0D-DDB65B1DCCD2}" type="presParOf" srcId="{AB845118-C01B-4C6B-BA95-64BB5B1BA362}" destId="{87C95E72-48A0-4CCD-B679-4AD8E675A591}" srcOrd="3" destOrd="0" presId="urn:microsoft.com/office/officeart/2016/7/layout/LinearBlockProcessNumbered"/>
    <dgm:cxn modelId="{1CF1D99E-5066-4B65-966A-B497E8360FF3}" type="presParOf" srcId="{AB845118-C01B-4C6B-BA95-64BB5B1BA362}" destId="{5A57B350-8814-42EC-9A60-5E7FDA97E6C5}" srcOrd="4" destOrd="0" presId="urn:microsoft.com/office/officeart/2016/7/layout/LinearBlockProcessNumbered"/>
    <dgm:cxn modelId="{B622B0A4-CD3F-449D-A71F-AD9B31CA6A6A}" type="presParOf" srcId="{5A57B350-8814-42EC-9A60-5E7FDA97E6C5}" destId="{991EC66A-6587-49D4-BF66-E35F2AA2F742}" srcOrd="0" destOrd="0" presId="urn:microsoft.com/office/officeart/2016/7/layout/LinearBlockProcessNumbered"/>
    <dgm:cxn modelId="{C21F6B84-217D-4B91-A23F-EBF57BCBD7CE}" type="presParOf" srcId="{5A57B350-8814-42EC-9A60-5E7FDA97E6C5}" destId="{F7C28D09-4114-48DD-96D1-CE4A08B04BBE}" srcOrd="1" destOrd="0" presId="urn:microsoft.com/office/officeart/2016/7/layout/LinearBlockProcessNumbered"/>
    <dgm:cxn modelId="{912861EC-E435-43FC-9D93-1F9632926FD8}" type="presParOf" srcId="{5A57B350-8814-42EC-9A60-5E7FDA97E6C5}" destId="{ACF6B2B6-D171-4E9C-9DCC-229E8CA7AE7C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54269E-E3D8-4926-878D-1536AD76CA0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1B36DE1-41F0-4A4A-81D3-BBB25FACBB06}">
      <dgm:prSet/>
      <dgm:spPr/>
      <dgm:t>
        <a:bodyPr/>
        <a:lstStyle/>
        <a:p>
          <a:pPr algn="l"/>
          <a:r>
            <a:rPr lang="en-US" dirty="0"/>
            <a:t>In a computing system, crypto agility is the ability to adopt new cryptographic algorithms and stop the use of weak algorithms in the applications without disruptions to the running system</a:t>
          </a:r>
        </a:p>
      </dgm:t>
    </dgm:pt>
    <dgm:pt modelId="{60D6E04F-029E-4177-917A-E5B37381E9B0}" type="parTrans" cxnId="{12AE916B-5C94-46B1-91F8-1E7441A31830}">
      <dgm:prSet/>
      <dgm:spPr/>
      <dgm:t>
        <a:bodyPr/>
        <a:lstStyle/>
        <a:p>
          <a:endParaRPr lang="en-US"/>
        </a:p>
      </dgm:t>
    </dgm:pt>
    <dgm:pt modelId="{295F9843-BE75-4D4F-9499-5F7685CE0986}" type="sibTrans" cxnId="{12AE916B-5C94-46B1-91F8-1E7441A31830}">
      <dgm:prSet/>
      <dgm:spPr/>
      <dgm:t>
        <a:bodyPr/>
        <a:lstStyle/>
        <a:p>
          <a:endParaRPr lang="en-US"/>
        </a:p>
      </dgm:t>
    </dgm:pt>
    <dgm:pt modelId="{B7734090-989D-4902-975B-478DC5571B64}">
      <dgm:prSet/>
      <dgm:spPr/>
      <dgm:t>
        <a:bodyPr/>
        <a:lstStyle/>
        <a:p>
          <a:pPr algn="l"/>
          <a:r>
            <a:rPr lang="en-US" dirty="0"/>
            <a:t>In a communication protocol, crypto agility is the ability to maintain interoperability when introducing new cryptographic algorithms and prevent the use of weak algorithms</a:t>
          </a:r>
        </a:p>
      </dgm:t>
    </dgm:pt>
    <dgm:pt modelId="{43988811-E1C9-4E4C-8BBE-C2B05E5F40E3}" type="parTrans" cxnId="{E9E90F8C-D4BC-4961-A8EB-F2ECA9E0B9D7}">
      <dgm:prSet/>
      <dgm:spPr/>
      <dgm:t>
        <a:bodyPr/>
        <a:lstStyle/>
        <a:p>
          <a:endParaRPr lang="en-US"/>
        </a:p>
      </dgm:t>
    </dgm:pt>
    <dgm:pt modelId="{C9C0BDA3-2C1B-4DBA-90A9-79229D56FD09}" type="sibTrans" cxnId="{E9E90F8C-D4BC-4961-A8EB-F2ECA9E0B9D7}">
      <dgm:prSet/>
      <dgm:spPr/>
      <dgm:t>
        <a:bodyPr/>
        <a:lstStyle/>
        <a:p>
          <a:endParaRPr lang="en-US"/>
        </a:p>
      </dgm:t>
    </dgm:pt>
    <dgm:pt modelId="{44B1945F-43A6-4D56-8840-4EE7D13BE8B6}">
      <dgm:prSet/>
      <dgm:spPr/>
      <dgm:t>
        <a:bodyPr/>
        <a:lstStyle/>
        <a:p>
          <a:pPr algn="l"/>
          <a:r>
            <a:rPr lang="en-US" dirty="0"/>
            <a:t>In an organization, crypto agility is the ability to turn off the use of weak cryptographic algorithms quickly and adopt new cryptographic algorithms without suffering from unnecessary disruptions</a:t>
          </a:r>
        </a:p>
      </dgm:t>
    </dgm:pt>
    <dgm:pt modelId="{B8B46C3B-A1EB-477E-B379-B18734B303AF}" type="parTrans" cxnId="{6E7A33B8-95F9-4CAF-B4A7-BB00FA0C0A01}">
      <dgm:prSet/>
      <dgm:spPr/>
      <dgm:t>
        <a:bodyPr/>
        <a:lstStyle/>
        <a:p>
          <a:endParaRPr lang="en-US"/>
        </a:p>
      </dgm:t>
    </dgm:pt>
    <dgm:pt modelId="{8083005E-8BA0-4769-A8E5-95F4FD319462}" type="sibTrans" cxnId="{6E7A33B8-95F9-4CAF-B4A7-BB00FA0C0A01}">
      <dgm:prSet/>
      <dgm:spPr/>
      <dgm:t>
        <a:bodyPr/>
        <a:lstStyle/>
        <a:p>
          <a:endParaRPr lang="en-US"/>
        </a:p>
      </dgm:t>
    </dgm:pt>
    <dgm:pt modelId="{B7B2B895-B4BD-4E88-81ED-C95D4C8AE360}" type="pres">
      <dgm:prSet presAssocID="{8A54269E-E3D8-4926-878D-1536AD76CA0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A887C75-F945-4D6E-93B5-F75EC8BEA3F3}" type="pres">
      <dgm:prSet presAssocID="{91B36DE1-41F0-4A4A-81D3-BBB25FACBB06}" presName="hierRoot1" presStyleCnt="0"/>
      <dgm:spPr/>
    </dgm:pt>
    <dgm:pt modelId="{84BDCD11-95A5-468A-BE63-6F0729046800}" type="pres">
      <dgm:prSet presAssocID="{91B36DE1-41F0-4A4A-81D3-BBB25FACBB06}" presName="composite" presStyleCnt="0"/>
      <dgm:spPr/>
    </dgm:pt>
    <dgm:pt modelId="{727B0A0A-36F7-4502-AF6E-73252C176958}" type="pres">
      <dgm:prSet presAssocID="{91B36DE1-41F0-4A4A-81D3-BBB25FACBB06}" presName="background" presStyleLbl="node0" presStyleIdx="0" presStyleCnt="3"/>
      <dgm:spPr>
        <a:solidFill>
          <a:schemeClr val="accent2">
            <a:lumMod val="75000"/>
          </a:schemeClr>
        </a:solidFill>
      </dgm:spPr>
    </dgm:pt>
    <dgm:pt modelId="{E4053CC2-D042-41AE-A866-9CCAE9A47275}" type="pres">
      <dgm:prSet presAssocID="{91B36DE1-41F0-4A4A-81D3-BBB25FACBB06}" presName="text" presStyleLbl="fgAcc0" presStyleIdx="0" presStyleCnt="3" custLinFactNeighborX="-6604" custLinFactNeighborY="-6652">
        <dgm:presLayoutVars>
          <dgm:chPref val="3"/>
        </dgm:presLayoutVars>
      </dgm:prSet>
      <dgm:spPr/>
    </dgm:pt>
    <dgm:pt modelId="{E2E9B9C8-1DD7-4AE0-95E6-130D2D5FA83A}" type="pres">
      <dgm:prSet presAssocID="{91B36DE1-41F0-4A4A-81D3-BBB25FACBB06}" presName="hierChild2" presStyleCnt="0"/>
      <dgm:spPr/>
    </dgm:pt>
    <dgm:pt modelId="{D3FE39FC-07B1-4E7F-BD5B-B899409EA0EC}" type="pres">
      <dgm:prSet presAssocID="{B7734090-989D-4902-975B-478DC5571B64}" presName="hierRoot1" presStyleCnt="0"/>
      <dgm:spPr/>
    </dgm:pt>
    <dgm:pt modelId="{06FDD0C0-91C8-4199-AED4-1E7BDE607AF2}" type="pres">
      <dgm:prSet presAssocID="{B7734090-989D-4902-975B-478DC5571B64}" presName="composite" presStyleCnt="0"/>
      <dgm:spPr/>
    </dgm:pt>
    <dgm:pt modelId="{9FB95A81-F076-4D9C-A724-1EA44EDC1EBD}" type="pres">
      <dgm:prSet presAssocID="{B7734090-989D-4902-975B-478DC5571B64}" presName="background" presStyleLbl="node0" presStyleIdx="1" presStyleCnt="3"/>
      <dgm:spPr>
        <a:solidFill>
          <a:schemeClr val="accent4">
            <a:lumMod val="50000"/>
          </a:schemeClr>
        </a:solidFill>
      </dgm:spPr>
    </dgm:pt>
    <dgm:pt modelId="{8D0679C3-2162-49A8-987C-3C5D22B8F05B}" type="pres">
      <dgm:prSet presAssocID="{B7734090-989D-4902-975B-478DC5571B64}" presName="text" presStyleLbl="fgAcc0" presStyleIdx="1" presStyleCnt="3">
        <dgm:presLayoutVars>
          <dgm:chPref val="3"/>
        </dgm:presLayoutVars>
      </dgm:prSet>
      <dgm:spPr/>
    </dgm:pt>
    <dgm:pt modelId="{8FF1710E-17CA-4240-8855-F2F96BB96438}" type="pres">
      <dgm:prSet presAssocID="{B7734090-989D-4902-975B-478DC5571B64}" presName="hierChild2" presStyleCnt="0"/>
      <dgm:spPr/>
    </dgm:pt>
    <dgm:pt modelId="{241D19EA-E734-4D17-95E3-07AF2C362601}" type="pres">
      <dgm:prSet presAssocID="{44B1945F-43A6-4D56-8840-4EE7D13BE8B6}" presName="hierRoot1" presStyleCnt="0"/>
      <dgm:spPr/>
    </dgm:pt>
    <dgm:pt modelId="{B0C7A992-3614-48F1-A1CA-DD169D82E0A8}" type="pres">
      <dgm:prSet presAssocID="{44B1945F-43A6-4D56-8840-4EE7D13BE8B6}" presName="composite" presStyleCnt="0"/>
      <dgm:spPr/>
    </dgm:pt>
    <dgm:pt modelId="{C2442335-6385-4D47-ACB2-B57C4564D5F7}" type="pres">
      <dgm:prSet presAssocID="{44B1945F-43A6-4D56-8840-4EE7D13BE8B6}" presName="background" presStyleLbl="node0" presStyleIdx="2" presStyleCnt="3"/>
      <dgm:spPr>
        <a:solidFill>
          <a:schemeClr val="bg2">
            <a:lumMod val="50000"/>
          </a:schemeClr>
        </a:solidFill>
      </dgm:spPr>
    </dgm:pt>
    <dgm:pt modelId="{8FD332F0-E555-4696-9CD5-4EFE6941CBDA}" type="pres">
      <dgm:prSet presAssocID="{44B1945F-43A6-4D56-8840-4EE7D13BE8B6}" presName="text" presStyleLbl="fgAcc0" presStyleIdx="2" presStyleCnt="3" custLinFactNeighborX="-3329" custLinFactNeighborY="-1053">
        <dgm:presLayoutVars>
          <dgm:chPref val="3"/>
        </dgm:presLayoutVars>
      </dgm:prSet>
      <dgm:spPr/>
    </dgm:pt>
    <dgm:pt modelId="{BBC2CD65-0AA4-41C8-ACE4-1A6447E43FDE}" type="pres">
      <dgm:prSet presAssocID="{44B1945F-43A6-4D56-8840-4EE7D13BE8B6}" presName="hierChild2" presStyleCnt="0"/>
      <dgm:spPr/>
    </dgm:pt>
  </dgm:ptLst>
  <dgm:cxnLst>
    <dgm:cxn modelId="{62DD1826-A7C4-4B7B-907A-25BE70708ABE}" type="presOf" srcId="{91B36DE1-41F0-4A4A-81D3-BBB25FACBB06}" destId="{E4053CC2-D042-41AE-A866-9CCAE9A47275}" srcOrd="0" destOrd="0" presId="urn:microsoft.com/office/officeart/2005/8/layout/hierarchy1"/>
    <dgm:cxn modelId="{12AE916B-5C94-46B1-91F8-1E7441A31830}" srcId="{8A54269E-E3D8-4926-878D-1536AD76CA0C}" destId="{91B36DE1-41F0-4A4A-81D3-BBB25FACBB06}" srcOrd="0" destOrd="0" parTransId="{60D6E04F-029E-4177-917A-E5B37381E9B0}" sibTransId="{295F9843-BE75-4D4F-9499-5F7685CE0986}"/>
    <dgm:cxn modelId="{AFC0E055-3A4D-4FEC-9179-4443446729C3}" type="presOf" srcId="{44B1945F-43A6-4D56-8840-4EE7D13BE8B6}" destId="{8FD332F0-E555-4696-9CD5-4EFE6941CBDA}" srcOrd="0" destOrd="0" presId="urn:microsoft.com/office/officeart/2005/8/layout/hierarchy1"/>
    <dgm:cxn modelId="{E9E90F8C-D4BC-4961-A8EB-F2ECA9E0B9D7}" srcId="{8A54269E-E3D8-4926-878D-1536AD76CA0C}" destId="{B7734090-989D-4902-975B-478DC5571B64}" srcOrd="1" destOrd="0" parTransId="{43988811-E1C9-4E4C-8BBE-C2B05E5F40E3}" sibTransId="{C9C0BDA3-2C1B-4DBA-90A9-79229D56FD09}"/>
    <dgm:cxn modelId="{27EB57A0-A14F-4DEB-89C4-60E794C0FE14}" type="presOf" srcId="{B7734090-989D-4902-975B-478DC5571B64}" destId="{8D0679C3-2162-49A8-987C-3C5D22B8F05B}" srcOrd="0" destOrd="0" presId="urn:microsoft.com/office/officeart/2005/8/layout/hierarchy1"/>
    <dgm:cxn modelId="{6E7A33B8-95F9-4CAF-B4A7-BB00FA0C0A01}" srcId="{8A54269E-E3D8-4926-878D-1536AD76CA0C}" destId="{44B1945F-43A6-4D56-8840-4EE7D13BE8B6}" srcOrd="2" destOrd="0" parTransId="{B8B46C3B-A1EB-477E-B379-B18734B303AF}" sibTransId="{8083005E-8BA0-4769-A8E5-95F4FD319462}"/>
    <dgm:cxn modelId="{8A2E20E5-3372-4FBD-A047-F93A95513099}" type="presOf" srcId="{8A54269E-E3D8-4926-878D-1536AD76CA0C}" destId="{B7B2B895-B4BD-4E88-81ED-C95D4C8AE360}" srcOrd="0" destOrd="0" presId="urn:microsoft.com/office/officeart/2005/8/layout/hierarchy1"/>
    <dgm:cxn modelId="{D471836E-6E3F-4124-BA90-4DE1A2EFA344}" type="presParOf" srcId="{B7B2B895-B4BD-4E88-81ED-C95D4C8AE360}" destId="{CA887C75-F945-4D6E-93B5-F75EC8BEA3F3}" srcOrd="0" destOrd="0" presId="urn:microsoft.com/office/officeart/2005/8/layout/hierarchy1"/>
    <dgm:cxn modelId="{3898D817-D20A-4476-A4B0-89928B7F964B}" type="presParOf" srcId="{CA887C75-F945-4D6E-93B5-F75EC8BEA3F3}" destId="{84BDCD11-95A5-468A-BE63-6F0729046800}" srcOrd="0" destOrd="0" presId="urn:microsoft.com/office/officeart/2005/8/layout/hierarchy1"/>
    <dgm:cxn modelId="{63681236-C4D7-4DFC-B23F-668AD7342263}" type="presParOf" srcId="{84BDCD11-95A5-468A-BE63-6F0729046800}" destId="{727B0A0A-36F7-4502-AF6E-73252C176958}" srcOrd="0" destOrd="0" presId="urn:microsoft.com/office/officeart/2005/8/layout/hierarchy1"/>
    <dgm:cxn modelId="{EEFC5F3D-EF9E-4FB1-9269-F3897089ACE6}" type="presParOf" srcId="{84BDCD11-95A5-468A-BE63-6F0729046800}" destId="{E4053CC2-D042-41AE-A866-9CCAE9A47275}" srcOrd="1" destOrd="0" presId="urn:microsoft.com/office/officeart/2005/8/layout/hierarchy1"/>
    <dgm:cxn modelId="{88C8C28D-D7C2-40C6-8CE7-B1B993D4AE59}" type="presParOf" srcId="{CA887C75-F945-4D6E-93B5-F75EC8BEA3F3}" destId="{E2E9B9C8-1DD7-4AE0-95E6-130D2D5FA83A}" srcOrd="1" destOrd="0" presId="urn:microsoft.com/office/officeart/2005/8/layout/hierarchy1"/>
    <dgm:cxn modelId="{31C341B0-F185-4022-8593-98245DD773B9}" type="presParOf" srcId="{B7B2B895-B4BD-4E88-81ED-C95D4C8AE360}" destId="{D3FE39FC-07B1-4E7F-BD5B-B899409EA0EC}" srcOrd="1" destOrd="0" presId="urn:microsoft.com/office/officeart/2005/8/layout/hierarchy1"/>
    <dgm:cxn modelId="{7BF84385-92AB-4A91-9119-6562A1C4E292}" type="presParOf" srcId="{D3FE39FC-07B1-4E7F-BD5B-B899409EA0EC}" destId="{06FDD0C0-91C8-4199-AED4-1E7BDE607AF2}" srcOrd="0" destOrd="0" presId="urn:microsoft.com/office/officeart/2005/8/layout/hierarchy1"/>
    <dgm:cxn modelId="{D810AA65-3DA3-4E9C-AD5F-CEE35696CD3B}" type="presParOf" srcId="{06FDD0C0-91C8-4199-AED4-1E7BDE607AF2}" destId="{9FB95A81-F076-4D9C-A724-1EA44EDC1EBD}" srcOrd="0" destOrd="0" presId="urn:microsoft.com/office/officeart/2005/8/layout/hierarchy1"/>
    <dgm:cxn modelId="{6A3B243F-B173-46C9-963B-E4D9BD35DF13}" type="presParOf" srcId="{06FDD0C0-91C8-4199-AED4-1E7BDE607AF2}" destId="{8D0679C3-2162-49A8-987C-3C5D22B8F05B}" srcOrd="1" destOrd="0" presId="urn:microsoft.com/office/officeart/2005/8/layout/hierarchy1"/>
    <dgm:cxn modelId="{E6E241C0-9EDE-41EE-91AC-F382E596A134}" type="presParOf" srcId="{D3FE39FC-07B1-4E7F-BD5B-B899409EA0EC}" destId="{8FF1710E-17CA-4240-8855-F2F96BB96438}" srcOrd="1" destOrd="0" presId="urn:microsoft.com/office/officeart/2005/8/layout/hierarchy1"/>
    <dgm:cxn modelId="{1CCC7755-5228-4BE5-A1F7-E127EB1351F6}" type="presParOf" srcId="{B7B2B895-B4BD-4E88-81ED-C95D4C8AE360}" destId="{241D19EA-E734-4D17-95E3-07AF2C362601}" srcOrd="2" destOrd="0" presId="urn:microsoft.com/office/officeart/2005/8/layout/hierarchy1"/>
    <dgm:cxn modelId="{5F037AE5-A687-4D98-92A2-D8C08EBA242B}" type="presParOf" srcId="{241D19EA-E734-4D17-95E3-07AF2C362601}" destId="{B0C7A992-3614-48F1-A1CA-DD169D82E0A8}" srcOrd="0" destOrd="0" presId="urn:microsoft.com/office/officeart/2005/8/layout/hierarchy1"/>
    <dgm:cxn modelId="{000414FD-3701-4612-9A85-9E53BA225DC3}" type="presParOf" srcId="{B0C7A992-3614-48F1-A1CA-DD169D82E0A8}" destId="{C2442335-6385-4D47-ACB2-B57C4564D5F7}" srcOrd="0" destOrd="0" presId="urn:microsoft.com/office/officeart/2005/8/layout/hierarchy1"/>
    <dgm:cxn modelId="{5596BE74-085A-4F61-A34A-F7730D09A3F3}" type="presParOf" srcId="{B0C7A992-3614-48F1-A1CA-DD169D82E0A8}" destId="{8FD332F0-E555-4696-9CD5-4EFE6941CBDA}" srcOrd="1" destOrd="0" presId="urn:microsoft.com/office/officeart/2005/8/layout/hierarchy1"/>
    <dgm:cxn modelId="{86D69ED5-064A-43D5-97CE-1AA19D882C78}" type="presParOf" srcId="{241D19EA-E734-4D17-95E3-07AF2C362601}" destId="{BBC2CD65-0AA4-41C8-ACE4-1A6447E43FD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AF4487-0E62-437E-A943-A03C498812C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8229B0-5B24-4F4A-A1B8-2952D4922396}">
      <dgm:prSet custT="1"/>
      <dgm:spPr/>
      <dgm:t>
        <a:bodyPr/>
        <a:lstStyle/>
        <a:p>
          <a:pPr algn="l"/>
          <a:r>
            <a:rPr lang="en-US" sz="2000" b="0" i="0" baseline="0" dirty="0"/>
            <a:t>Mechanism to identify the algorithm or cipher suite in use</a:t>
          </a:r>
          <a:endParaRPr lang="en-US" sz="2000" dirty="0"/>
        </a:p>
      </dgm:t>
    </dgm:pt>
    <dgm:pt modelId="{5EF34F44-FD3A-414E-822D-A0EEB96983E3}" type="parTrans" cxnId="{A0FB4F50-49CF-4C8F-B6C7-E8412565E396}">
      <dgm:prSet/>
      <dgm:spPr/>
      <dgm:t>
        <a:bodyPr/>
        <a:lstStyle/>
        <a:p>
          <a:endParaRPr lang="en-US"/>
        </a:p>
      </dgm:t>
    </dgm:pt>
    <dgm:pt modelId="{4C309378-1587-47BE-9A0B-4FD383F027D5}" type="sibTrans" cxnId="{A0FB4F50-49CF-4C8F-B6C7-E8412565E396}">
      <dgm:prSet/>
      <dgm:spPr/>
      <dgm:t>
        <a:bodyPr/>
        <a:lstStyle/>
        <a:p>
          <a:endParaRPr lang="en-US"/>
        </a:p>
      </dgm:t>
    </dgm:pt>
    <dgm:pt modelId="{5626D131-789E-4214-BE5E-3490114C1B0F}">
      <dgm:prSet custT="1"/>
      <dgm:spPr/>
      <dgm:t>
        <a:bodyPr/>
        <a:lstStyle/>
        <a:p>
          <a:r>
            <a:rPr lang="en-US" sz="1600" b="0" i="0" baseline="0" dirty="0"/>
            <a:t>Define mandatory-to-implement algorithms for security and interoperability</a:t>
          </a:r>
          <a:endParaRPr lang="en-US" sz="1600" dirty="0"/>
        </a:p>
      </dgm:t>
    </dgm:pt>
    <dgm:pt modelId="{DFC0B5C8-82A0-4591-9350-61D22B8F7645}" type="parTrans" cxnId="{DADAF8A8-2D49-4E8A-88AF-1962673A2210}">
      <dgm:prSet/>
      <dgm:spPr/>
      <dgm:t>
        <a:bodyPr/>
        <a:lstStyle/>
        <a:p>
          <a:endParaRPr lang="en-US"/>
        </a:p>
      </dgm:t>
    </dgm:pt>
    <dgm:pt modelId="{499D57CE-D636-4E20-8AC8-012044574C4D}" type="sibTrans" cxnId="{DADAF8A8-2D49-4E8A-88AF-1962673A2210}">
      <dgm:prSet/>
      <dgm:spPr/>
      <dgm:t>
        <a:bodyPr/>
        <a:lstStyle/>
        <a:p>
          <a:endParaRPr lang="en-US"/>
        </a:p>
      </dgm:t>
    </dgm:pt>
    <dgm:pt modelId="{F7701777-CE8E-4B02-BA26-1F78FD83D28A}">
      <dgm:prSet custT="1"/>
      <dgm:spPr/>
      <dgm:t>
        <a:bodyPr/>
        <a:lstStyle/>
        <a:p>
          <a:pPr algn="l"/>
          <a:r>
            <a:rPr lang="en-US" sz="2000" dirty="0"/>
            <a:t>Mechanisms to enable algorithm transitions</a:t>
          </a:r>
        </a:p>
      </dgm:t>
    </dgm:pt>
    <dgm:pt modelId="{9EBA2420-8665-4878-B153-94FE56225508}" type="parTrans" cxnId="{83AB9A01-9661-4AE4-AEEE-89A6A7A22EC0}">
      <dgm:prSet/>
      <dgm:spPr/>
      <dgm:t>
        <a:bodyPr/>
        <a:lstStyle/>
        <a:p>
          <a:endParaRPr lang="en-US"/>
        </a:p>
      </dgm:t>
    </dgm:pt>
    <dgm:pt modelId="{154B38E3-9957-482D-B98B-D6AE9EDEBFEA}" type="sibTrans" cxnId="{83AB9A01-9661-4AE4-AEEE-89A6A7A22EC0}">
      <dgm:prSet/>
      <dgm:spPr/>
      <dgm:t>
        <a:bodyPr/>
        <a:lstStyle/>
        <a:p>
          <a:endParaRPr lang="en-US"/>
        </a:p>
      </dgm:t>
    </dgm:pt>
    <dgm:pt modelId="{5063877C-A2A9-48DF-86FF-02A684D733EB}">
      <dgm:prSet custT="1"/>
      <dgm:spPr/>
      <dgm:t>
        <a:bodyPr/>
        <a:lstStyle/>
        <a:p>
          <a:r>
            <a:rPr lang="en-US" sz="1600" b="0" i="0" baseline="0" dirty="0"/>
            <a:t>Provide notices of expected changes ahead of time</a:t>
          </a:r>
          <a:endParaRPr lang="en-US" sz="1600" dirty="0"/>
        </a:p>
      </dgm:t>
    </dgm:pt>
    <dgm:pt modelId="{C7DD07B2-9EC7-44C4-9974-AC174B335961}" type="parTrans" cxnId="{12EC40A2-FE7F-4774-8640-1F7B307184FB}">
      <dgm:prSet/>
      <dgm:spPr/>
      <dgm:t>
        <a:bodyPr/>
        <a:lstStyle/>
        <a:p>
          <a:endParaRPr lang="en-US"/>
        </a:p>
      </dgm:t>
    </dgm:pt>
    <dgm:pt modelId="{B2802B2F-46C7-4CBC-B745-3969DFAD0300}" type="sibTrans" cxnId="{12EC40A2-FE7F-4774-8640-1F7B307184FB}">
      <dgm:prSet/>
      <dgm:spPr/>
      <dgm:t>
        <a:bodyPr/>
        <a:lstStyle/>
        <a:p>
          <a:endParaRPr lang="en-US"/>
        </a:p>
      </dgm:t>
    </dgm:pt>
    <dgm:pt modelId="{6C1F6E19-4FE0-4E30-BF6D-7A998D8CD70E}">
      <dgm:prSet custT="1"/>
      <dgm:spPr/>
      <dgm:t>
        <a:bodyPr/>
        <a:lstStyle/>
        <a:p>
          <a:r>
            <a:rPr lang="en-US" sz="1600" dirty="0"/>
            <a:t>P</a:t>
          </a:r>
          <a:r>
            <a:rPr lang="en-US" sz="1600" b="0" i="0" baseline="0" dirty="0"/>
            <a:t>reserve interoperability during the transition</a:t>
          </a:r>
          <a:endParaRPr lang="en-US" sz="1600" dirty="0"/>
        </a:p>
      </dgm:t>
    </dgm:pt>
    <dgm:pt modelId="{0876C869-5D62-4A05-B9D4-2CCECE050E89}" type="parTrans" cxnId="{C3FC7CC1-826E-4E56-9F54-1B52D05CD050}">
      <dgm:prSet/>
      <dgm:spPr/>
      <dgm:t>
        <a:bodyPr/>
        <a:lstStyle/>
        <a:p>
          <a:endParaRPr lang="en-US"/>
        </a:p>
      </dgm:t>
    </dgm:pt>
    <dgm:pt modelId="{3D3177F5-7CD8-4FDC-A521-F0C3F6B6DB91}" type="sibTrans" cxnId="{C3FC7CC1-826E-4E56-9F54-1B52D05CD050}">
      <dgm:prSet/>
      <dgm:spPr/>
      <dgm:t>
        <a:bodyPr/>
        <a:lstStyle/>
        <a:p>
          <a:endParaRPr lang="en-US"/>
        </a:p>
      </dgm:t>
    </dgm:pt>
    <dgm:pt modelId="{99A30A29-52D2-47FD-B0D5-4641F1463B7B}">
      <dgm:prSet custT="1"/>
      <dgm:spPr/>
      <dgm:t>
        <a:bodyPr/>
        <a:lstStyle/>
        <a:p>
          <a:r>
            <a:rPr lang="en-US" sz="1600" b="0" i="0" baseline="0" dirty="0"/>
            <a:t>Integrity protection for cipher-suite negotiation </a:t>
          </a:r>
          <a:endParaRPr lang="en-US" sz="1600" dirty="0"/>
        </a:p>
      </dgm:t>
    </dgm:pt>
    <dgm:pt modelId="{BEFAAAD9-6EB4-401F-97F8-EBEB6FB6AE3E}" type="parTrans" cxnId="{B15299BE-7F16-457A-8156-0881643A911C}">
      <dgm:prSet/>
      <dgm:spPr/>
      <dgm:t>
        <a:bodyPr/>
        <a:lstStyle/>
        <a:p>
          <a:endParaRPr lang="en-US"/>
        </a:p>
      </dgm:t>
    </dgm:pt>
    <dgm:pt modelId="{73DB11B9-6EB9-4D16-8776-AB8612B6C5EC}" type="sibTrans" cxnId="{B15299BE-7F16-457A-8156-0881643A911C}">
      <dgm:prSet/>
      <dgm:spPr/>
      <dgm:t>
        <a:bodyPr/>
        <a:lstStyle/>
        <a:p>
          <a:endParaRPr lang="en-US"/>
        </a:p>
      </dgm:t>
    </dgm:pt>
    <dgm:pt modelId="{0A0450EA-D930-46F1-8F67-0FC6A395C2A7}">
      <dgm:prSet custT="1"/>
      <dgm:spPr/>
      <dgm:t>
        <a:bodyPr/>
        <a:lstStyle/>
        <a:p>
          <a:pPr algn="l"/>
          <a:r>
            <a:rPr lang="en-US" sz="2000" b="0" i="0" baseline="0" dirty="0"/>
            <a:t>Protocol to accommodate different cryptographic methods</a:t>
          </a:r>
          <a:endParaRPr lang="en-US" sz="2000" dirty="0"/>
        </a:p>
      </dgm:t>
    </dgm:pt>
    <dgm:pt modelId="{CE443B6D-964C-4F08-A82A-F3F5CDBCD75D}" type="parTrans" cxnId="{5CE19AE8-AE06-4D3B-8618-70FF63D2C057}">
      <dgm:prSet/>
      <dgm:spPr/>
      <dgm:t>
        <a:bodyPr/>
        <a:lstStyle/>
        <a:p>
          <a:endParaRPr lang="en-US"/>
        </a:p>
      </dgm:t>
    </dgm:pt>
    <dgm:pt modelId="{C83A3653-1070-4047-9F95-54DB2EF3B441}" type="sibTrans" cxnId="{5CE19AE8-AE06-4D3B-8618-70FF63D2C057}">
      <dgm:prSet/>
      <dgm:spPr/>
      <dgm:t>
        <a:bodyPr/>
        <a:lstStyle/>
        <a:p>
          <a:endParaRPr lang="en-US"/>
        </a:p>
      </dgm:t>
    </dgm:pt>
    <dgm:pt modelId="{034987F6-22B5-4677-87C5-0A9C8F8F7AA7}">
      <dgm:prSet custT="1"/>
      <dgm:spPr/>
      <dgm:t>
        <a:bodyPr/>
        <a:lstStyle/>
        <a:p>
          <a:r>
            <a:rPr lang="en-US" sz="1600" dirty="0"/>
            <a:t>Allow using selected authentication methods and key establishments</a:t>
          </a:r>
          <a:r>
            <a:rPr lang="en-US" sz="1600" b="0" i="0" baseline="0" dirty="0"/>
            <a:t> </a:t>
          </a:r>
          <a:endParaRPr lang="en-US" sz="1600" dirty="0"/>
        </a:p>
      </dgm:t>
    </dgm:pt>
    <dgm:pt modelId="{6FF140FD-3569-4117-89BC-CECF0C26F4FC}" type="parTrans" cxnId="{2FE602FC-A5C2-4FDD-A8B2-F8C5C0F66275}">
      <dgm:prSet/>
      <dgm:spPr/>
      <dgm:t>
        <a:bodyPr/>
        <a:lstStyle/>
        <a:p>
          <a:endParaRPr lang="en-US"/>
        </a:p>
      </dgm:t>
    </dgm:pt>
    <dgm:pt modelId="{AEF69595-7B6B-44EB-B726-895B5A41E878}" type="sibTrans" cxnId="{2FE602FC-A5C2-4FDD-A8B2-F8C5C0F66275}">
      <dgm:prSet/>
      <dgm:spPr/>
      <dgm:t>
        <a:bodyPr/>
        <a:lstStyle/>
        <a:p>
          <a:endParaRPr lang="en-US"/>
        </a:p>
      </dgm:t>
    </dgm:pt>
    <dgm:pt modelId="{0D0B49C5-240E-425E-84FA-500DA68CAD62}">
      <dgm:prSet custT="1"/>
      <dgm:spPr/>
      <dgm:t>
        <a:bodyPr/>
        <a:lstStyle/>
        <a:p>
          <a:r>
            <a:rPr lang="en-US" sz="1600" dirty="0"/>
            <a:t>Hide cryptographic details as much as possible</a:t>
          </a:r>
        </a:p>
      </dgm:t>
    </dgm:pt>
    <dgm:pt modelId="{E80DF47E-09BA-42B0-9350-17356CD0312E}" type="parTrans" cxnId="{FF759EFF-B36A-48A6-B52F-6EBA087351F8}">
      <dgm:prSet/>
      <dgm:spPr/>
      <dgm:t>
        <a:bodyPr/>
        <a:lstStyle/>
        <a:p>
          <a:endParaRPr lang="en-US"/>
        </a:p>
      </dgm:t>
    </dgm:pt>
    <dgm:pt modelId="{CAAF5AAA-1DE1-4828-90D9-3B1C4FD540BC}" type="sibTrans" cxnId="{FF759EFF-B36A-48A6-B52F-6EBA087351F8}">
      <dgm:prSet/>
      <dgm:spPr/>
      <dgm:t>
        <a:bodyPr/>
        <a:lstStyle/>
        <a:p>
          <a:endParaRPr lang="en-US"/>
        </a:p>
      </dgm:t>
    </dgm:pt>
    <dgm:pt modelId="{15683BCC-4F66-478A-90CE-9DF006650682}">
      <dgm:prSet custT="1"/>
      <dgm:spPr/>
      <dgm:t>
        <a:bodyPr/>
        <a:lstStyle/>
        <a:p>
          <a:pPr algn="l"/>
          <a:r>
            <a:rPr lang="en-US" sz="2000" b="0" i="0" baseline="0" dirty="0"/>
            <a:t>Balancing security strength and protocol complexity</a:t>
          </a:r>
          <a:endParaRPr lang="en-US" sz="2000" dirty="0"/>
        </a:p>
      </dgm:t>
    </dgm:pt>
    <dgm:pt modelId="{D3C235D6-3B08-444B-B2E5-7D132DC1CE29}" type="parTrans" cxnId="{968B1AB6-3A61-4A9B-987E-91751AC88596}">
      <dgm:prSet/>
      <dgm:spPr/>
      <dgm:t>
        <a:bodyPr/>
        <a:lstStyle/>
        <a:p>
          <a:endParaRPr lang="en-US"/>
        </a:p>
      </dgm:t>
    </dgm:pt>
    <dgm:pt modelId="{CC32C8FE-2692-4314-97F2-BD976871CFFA}" type="sibTrans" cxnId="{968B1AB6-3A61-4A9B-987E-91751AC88596}">
      <dgm:prSet/>
      <dgm:spPr/>
      <dgm:t>
        <a:bodyPr/>
        <a:lstStyle/>
        <a:p>
          <a:endParaRPr lang="en-US"/>
        </a:p>
      </dgm:t>
    </dgm:pt>
    <dgm:pt modelId="{D6E1D7B5-4DAE-455B-9D99-3E594CD8743F}">
      <dgm:prSet custT="1"/>
      <dgm:spPr/>
      <dgm:t>
        <a:bodyPr/>
        <a:lstStyle/>
        <a:p>
          <a:r>
            <a:rPr lang="en-US" sz="1600" dirty="0"/>
            <a:t>Select algorithms with</a:t>
          </a:r>
          <a:r>
            <a:rPr lang="en-US" sz="1600" b="0" i="0" baseline="0" dirty="0"/>
            <a:t> roughly equal security strengths in a cipher suite</a:t>
          </a:r>
          <a:endParaRPr lang="en-US" sz="1600" dirty="0"/>
        </a:p>
      </dgm:t>
    </dgm:pt>
    <dgm:pt modelId="{8CDE0909-68BF-48A0-B02F-E602C22FBF17}" type="parTrans" cxnId="{D54C5ADB-3E56-479B-9C4A-22993E131B87}">
      <dgm:prSet/>
      <dgm:spPr/>
      <dgm:t>
        <a:bodyPr/>
        <a:lstStyle/>
        <a:p>
          <a:endParaRPr lang="en-US"/>
        </a:p>
      </dgm:t>
    </dgm:pt>
    <dgm:pt modelId="{1B2FDB70-34F2-4ECA-AC3B-4A1C452B7EFD}" type="sibTrans" cxnId="{D54C5ADB-3E56-479B-9C4A-22993E131B87}">
      <dgm:prSet/>
      <dgm:spPr/>
      <dgm:t>
        <a:bodyPr/>
        <a:lstStyle/>
        <a:p>
          <a:endParaRPr lang="en-US"/>
        </a:p>
      </dgm:t>
    </dgm:pt>
    <dgm:pt modelId="{38D197F7-B87E-4F44-AF2F-3CF8841320F4}">
      <dgm:prSet custT="1"/>
      <dgm:spPr/>
      <dgm:t>
        <a:bodyPr/>
        <a:lstStyle/>
        <a:p>
          <a:r>
            <a:rPr lang="en-US" sz="1600" dirty="0"/>
            <a:t>Reduce protocol complexity by limiting unnecessary options</a:t>
          </a:r>
        </a:p>
      </dgm:t>
    </dgm:pt>
    <dgm:pt modelId="{44A1B9F3-BBF6-4F72-8F8E-A292BE99AD53}" type="parTrans" cxnId="{28F854B0-B5EB-4E08-B462-142534B7A677}">
      <dgm:prSet/>
      <dgm:spPr/>
      <dgm:t>
        <a:bodyPr/>
        <a:lstStyle/>
        <a:p>
          <a:endParaRPr lang="en-US"/>
        </a:p>
      </dgm:t>
    </dgm:pt>
    <dgm:pt modelId="{B5F64C05-78CC-44E6-AECB-5B22E720AE27}" type="sibTrans" cxnId="{28F854B0-B5EB-4E08-B462-142534B7A677}">
      <dgm:prSet/>
      <dgm:spPr/>
      <dgm:t>
        <a:bodyPr/>
        <a:lstStyle/>
        <a:p>
          <a:endParaRPr lang="en-US"/>
        </a:p>
      </dgm:t>
    </dgm:pt>
    <dgm:pt modelId="{21052AA0-354C-4AE1-AE25-E5BE54AF11C4}">
      <dgm:prSet custT="1"/>
      <dgm:spPr/>
      <dgm:t>
        <a:bodyPr/>
        <a:lstStyle/>
        <a:p>
          <a:r>
            <a:rPr lang="en-US" sz="1600" dirty="0"/>
            <a:t>Assess tradeoffs when introducing hybrid mode</a:t>
          </a:r>
        </a:p>
      </dgm:t>
    </dgm:pt>
    <dgm:pt modelId="{63D7EF87-1A15-45EB-8A16-465E712B6525}" type="parTrans" cxnId="{BBE101E9-006A-48ED-B6C1-F3B7206BDB09}">
      <dgm:prSet/>
      <dgm:spPr/>
      <dgm:t>
        <a:bodyPr/>
        <a:lstStyle/>
        <a:p>
          <a:endParaRPr lang="en-US"/>
        </a:p>
      </dgm:t>
    </dgm:pt>
    <dgm:pt modelId="{FBCCC2DB-4D6D-48F8-A63B-2B98D510F5F5}" type="sibTrans" cxnId="{BBE101E9-006A-48ED-B6C1-F3B7206BDB09}">
      <dgm:prSet/>
      <dgm:spPr/>
      <dgm:t>
        <a:bodyPr/>
        <a:lstStyle/>
        <a:p>
          <a:endParaRPr lang="en-US"/>
        </a:p>
      </dgm:t>
    </dgm:pt>
    <dgm:pt modelId="{70E06168-C722-4407-A754-6CE6A0655F0B}" type="pres">
      <dgm:prSet presAssocID="{EFAF4487-0E62-437E-A943-A03C498812CC}" presName="Name0" presStyleCnt="0">
        <dgm:presLayoutVars>
          <dgm:dir/>
          <dgm:animLvl val="lvl"/>
          <dgm:resizeHandles val="exact"/>
        </dgm:presLayoutVars>
      </dgm:prSet>
      <dgm:spPr/>
    </dgm:pt>
    <dgm:pt modelId="{DAF69616-AAD2-48F8-BC10-E105D88743FB}" type="pres">
      <dgm:prSet presAssocID="{948229B0-5B24-4F4A-A1B8-2952D4922396}" presName="linNode" presStyleCnt="0"/>
      <dgm:spPr/>
    </dgm:pt>
    <dgm:pt modelId="{1F9B9BBB-3224-44A9-AB68-4A21D2E2274A}" type="pres">
      <dgm:prSet presAssocID="{948229B0-5B24-4F4A-A1B8-2952D4922396}" presName="parentText" presStyleLbl="node1" presStyleIdx="0" presStyleCnt="4" custScaleX="91320">
        <dgm:presLayoutVars>
          <dgm:chMax val="1"/>
          <dgm:bulletEnabled val="1"/>
        </dgm:presLayoutVars>
      </dgm:prSet>
      <dgm:spPr/>
    </dgm:pt>
    <dgm:pt modelId="{81458594-7393-47CB-A754-825F9299448A}" type="pres">
      <dgm:prSet presAssocID="{948229B0-5B24-4F4A-A1B8-2952D4922396}" presName="descendantText" presStyleLbl="alignAccFollowNode1" presStyleIdx="0" presStyleCnt="4" custScaleX="98861">
        <dgm:presLayoutVars>
          <dgm:bulletEnabled val="1"/>
        </dgm:presLayoutVars>
      </dgm:prSet>
      <dgm:spPr/>
    </dgm:pt>
    <dgm:pt modelId="{62003896-B707-4C44-867D-CC9A32420A6E}" type="pres">
      <dgm:prSet presAssocID="{4C309378-1587-47BE-9A0B-4FD383F027D5}" presName="sp" presStyleCnt="0"/>
      <dgm:spPr/>
    </dgm:pt>
    <dgm:pt modelId="{9EE2E5A0-CD58-4336-8F8C-D50AACD6BDB0}" type="pres">
      <dgm:prSet presAssocID="{F7701777-CE8E-4B02-BA26-1F78FD83D28A}" presName="linNode" presStyleCnt="0"/>
      <dgm:spPr/>
    </dgm:pt>
    <dgm:pt modelId="{DDA22216-A08B-4E2F-8AD8-E6600D5ADF69}" type="pres">
      <dgm:prSet presAssocID="{F7701777-CE8E-4B02-BA26-1F78FD83D28A}" presName="parentText" presStyleLbl="node1" presStyleIdx="1" presStyleCnt="4" custScaleX="90426">
        <dgm:presLayoutVars>
          <dgm:chMax val="1"/>
          <dgm:bulletEnabled val="1"/>
        </dgm:presLayoutVars>
      </dgm:prSet>
      <dgm:spPr/>
    </dgm:pt>
    <dgm:pt modelId="{F307F900-6A84-407C-8FB1-9B457D847433}" type="pres">
      <dgm:prSet presAssocID="{F7701777-CE8E-4B02-BA26-1F78FD83D28A}" presName="descendantText" presStyleLbl="alignAccFollowNode1" presStyleIdx="1" presStyleCnt="4" custScaleX="99196">
        <dgm:presLayoutVars>
          <dgm:bulletEnabled val="1"/>
        </dgm:presLayoutVars>
      </dgm:prSet>
      <dgm:spPr/>
    </dgm:pt>
    <dgm:pt modelId="{9961637E-80E1-47C0-9FDF-B3ED141BF5ED}" type="pres">
      <dgm:prSet presAssocID="{154B38E3-9957-482D-B98B-D6AE9EDEBFEA}" presName="sp" presStyleCnt="0"/>
      <dgm:spPr/>
    </dgm:pt>
    <dgm:pt modelId="{764C280A-02D8-403D-A98B-4EDA18A97663}" type="pres">
      <dgm:prSet presAssocID="{0A0450EA-D930-46F1-8F67-0FC6A395C2A7}" presName="linNode" presStyleCnt="0"/>
      <dgm:spPr/>
    </dgm:pt>
    <dgm:pt modelId="{73B48C81-B0FA-472C-BBC4-35EB411DFEBA}" type="pres">
      <dgm:prSet presAssocID="{0A0450EA-D930-46F1-8F67-0FC6A395C2A7}" presName="parentText" presStyleLbl="node1" presStyleIdx="2" presStyleCnt="4" custScaleX="90427">
        <dgm:presLayoutVars>
          <dgm:chMax val="1"/>
          <dgm:bulletEnabled val="1"/>
        </dgm:presLayoutVars>
      </dgm:prSet>
      <dgm:spPr/>
    </dgm:pt>
    <dgm:pt modelId="{EB20C4D1-35C5-49AD-87EB-D83B3E6E9B77}" type="pres">
      <dgm:prSet presAssocID="{0A0450EA-D930-46F1-8F67-0FC6A395C2A7}" presName="descendantText" presStyleLbl="alignAccFollowNode1" presStyleIdx="2" presStyleCnt="4" custScaleX="98475">
        <dgm:presLayoutVars>
          <dgm:bulletEnabled val="1"/>
        </dgm:presLayoutVars>
      </dgm:prSet>
      <dgm:spPr/>
    </dgm:pt>
    <dgm:pt modelId="{418E5F62-2C90-4768-96B7-8E0ECBDE3921}" type="pres">
      <dgm:prSet presAssocID="{C83A3653-1070-4047-9F95-54DB2EF3B441}" presName="sp" presStyleCnt="0"/>
      <dgm:spPr/>
    </dgm:pt>
    <dgm:pt modelId="{A431BF62-7A7D-41B5-B246-D61EB1139D23}" type="pres">
      <dgm:prSet presAssocID="{15683BCC-4F66-478A-90CE-9DF006650682}" presName="linNode" presStyleCnt="0"/>
      <dgm:spPr/>
    </dgm:pt>
    <dgm:pt modelId="{3A15E5C8-D8F7-4D6D-A8B1-3979DF41E816}" type="pres">
      <dgm:prSet presAssocID="{15683BCC-4F66-478A-90CE-9DF006650682}" presName="parentText" presStyleLbl="node1" presStyleIdx="3" presStyleCnt="4" custScaleX="89186">
        <dgm:presLayoutVars>
          <dgm:chMax val="1"/>
          <dgm:bulletEnabled val="1"/>
        </dgm:presLayoutVars>
      </dgm:prSet>
      <dgm:spPr/>
    </dgm:pt>
    <dgm:pt modelId="{9353CFBE-781A-42B1-8EFB-4E027A340172}" type="pres">
      <dgm:prSet presAssocID="{15683BCC-4F66-478A-90CE-9DF006650682}" presName="descendantText" presStyleLbl="alignAccFollowNode1" presStyleIdx="3" presStyleCnt="4" custScaleX="100061">
        <dgm:presLayoutVars>
          <dgm:bulletEnabled val="1"/>
        </dgm:presLayoutVars>
      </dgm:prSet>
      <dgm:spPr/>
    </dgm:pt>
  </dgm:ptLst>
  <dgm:cxnLst>
    <dgm:cxn modelId="{83AB9A01-9661-4AE4-AEEE-89A6A7A22EC0}" srcId="{EFAF4487-0E62-437E-A943-A03C498812CC}" destId="{F7701777-CE8E-4B02-BA26-1F78FD83D28A}" srcOrd="1" destOrd="0" parTransId="{9EBA2420-8665-4878-B153-94FE56225508}" sibTransId="{154B38E3-9957-482D-B98B-D6AE9EDEBFEA}"/>
    <dgm:cxn modelId="{8839480B-51E4-48DD-8486-A9F06FEEB602}" type="presOf" srcId="{38D197F7-B87E-4F44-AF2F-3CF8841320F4}" destId="{9353CFBE-781A-42B1-8EFB-4E027A340172}" srcOrd="0" destOrd="1" presId="urn:microsoft.com/office/officeart/2005/8/layout/vList5"/>
    <dgm:cxn modelId="{554EB110-CECA-46D7-B48F-0C51637F94BD}" type="presOf" srcId="{99A30A29-52D2-47FD-B0D5-4641F1463B7B}" destId="{F307F900-6A84-407C-8FB1-9B457D847433}" srcOrd="0" destOrd="2" presId="urn:microsoft.com/office/officeart/2005/8/layout/vList5"/>
    <dgm:cxn modelId="{5333651C-9092-413E-BDEC-456D6298FC3C}" type="presOf" srcId="{948229B0-5B24-4F4A-A1B8-2952D4922396}" destId="{1F9B9BBB-3224-44A9-AB68-4A21D2E2274A}" srcOrd="0" destOrd="0" presId="urn:microsoft.com/office/officeart/2005/8/layout/vList5"/>
    <dgm:cxn modelId="{82768761-BC35-4157-944A-DE35DE931366}" type="presOf" srcId="{0A0450EA-D930-46F1-8F67-0FC6A395C2A7}" destId="{73B48C81-B0FA-472C-BBC4-35EB411DFEBA}" srcOrd="0" destOrd="0" presId="urn:microsoft.com/office/officeart/2005/8/layout/vList5"/>
    <dgm:cxn modelId="{07399F46-8D86-4539-94FC-02AB390E01DA}" type="presOf" srcId="{15683BCC-4F66-478A-90CE-9DF006650682}" destId="{3A15E5C8-D8F7-4D6D-A8B1-3979DF41E816}" srcOrd="0" destOrd="0" presId="urn:microsoft.com/office/officeart/2005/8/layout/vList5"/>
    <dgm:cxn modelId="{FB6E4367-D184-46B2-B48E-F0DB4132090C}" type="presOf" srcId="{21052AA0-354C-4AE1-AE25-E5BE54AF11C4}" destId="{9353CFBE-781A-42B1-8EFB-4E027A340172}" srcOrd="0" destOrd="2" presId="urn:microsoft.com/office/officeart/2005/8/layout/vList5"/>
    <dgm:cxn modelId="{D1BC8A6B-7F52-461C-844E-BE70995E205F}" type="presOf" srcId="{D6E1D7B5-4DAE-455B-9D99-3E594CD8743F}" destId="{9353CFBE-781A-42B1-8EFB-4E027A340172}" srcOrd="0" destOrd="0" presId="urn:microsoft.com/office/officeart/2005/8/layout/vList5"/>
    <dgm:cxn modelId="{A0FB4F50-49CF-4C8F-B6C7-E8412565E396}" srcId="{EFAF4487-0E62-437E-A943-A03C498812CC}" destId="{948229B0-5B24-4F4A-A1B8-2952D4922396}" srcOrd="0" destOrd="0" parTransId="{5EF34F44-FD3A-414E-822D-A0EEB96983E3}" sibTransId="{4C309378-1587-47BE-9A0B-4FD383F027D5}"/>
    <dgm:cxn modelId="{43D0FA58-235A-47CF-9631-05A2DE250010}" type="presOf" srcId="{034987F6-22B5-4677-87C5-0A9C8F8F7AA7}" destId="{EB20C4D1-35C5-49AD-87EB-D83B3E6E9B77}" srcOrd="0" destOrd="0" presId="urn:microsoft.com/office/officeart/2005/8/layout/vList5"/>
    <dgm:cxn modelId="{46888A83-5954-4A3A-B236-4B1F5A00F66D}" type="presOf" srcId="{5063877C-A2A9-48DF-86FF-02A684D733EB}" destId="{F307F900-6A84-407C-8FB1-9B457D847433}" srcOrd="0" destOrd="0" presId="urn:microsoft.com/office/officeart/2005/8/layout/vList5"/>
    <dgm:cxn modelId="{12EC40A2-FE7F-4774-8640-1F7B307184FB}" srcId="{F7701777-CE8E-4B02-BA26-1F78FD83D28A}" destId="{5063877C-A2A9-48DF-86FF-02A684D733EB}" srcOrd="0" destOrd="0" parTransId="{C7DD07B2-9EC7-44C4-9974-AC174B335961}" sibTransId="{B2802B2F-46C7-4CBC-B745-3969DFAD0300}"/>
    <dgm:cxn modelId="{DADAF8A8-2D49-4E8A-88AF-1962673A2210}" srcId="{948229B0-5B24-4F4A-A1B8-2952D4922396}" destId="{5626D131-789E-4214-BE5E-3490114C1B0F}" srcOrd="0" destOrd="0" parTransId="{DFC0B5C8-82A0-4591-9350-61D22B8F7645}" sibTransId="{499D57CE-D636-4E20-8AC8-012044574C4D}"/>
    <dgm:cxn modelId="{28F854B0-B5EB-4E08-B462-142534B7A677}" srcId="{15683BCC-4F66-478A-90CE-9DF006650682}" destId="{38D197F7-B87E-4F44-AF2F-3CF8841320F4}" srcOrd="1" destOrd="0" parTransId="{44A1B9F3-BBF6-4F72-8F8E-A292BE99AD53}" sibTransId="{B5F64C05-78CC-44E6-AECB-5B22E720AE27}"/>
    <dgm:cxn modelId="{03EE72B4-88CA-4BC8-8420-0256B8B587AB}" type="presOf" srcId="{F7701777-CE8E-4B02-BA26-1F78FD83D28A}" destId="{DDA22216-A08B-4E2F-8AD8-E6600D5ADF69}" srcOrd="0" destOrd="0" presId="urn:microsoft.com/office/officeart/2005/8/layout/vList5"/>
    <dgm:cxn modelId="{968B1AB6-3A61-4A9B-987E-91751AC88596}" srcId="{EFAF4487-0E62-437E-A943-A03C498812CC}" destId="{15683BCC-4F66-478A-90CE-9DF006650682}" srcOrd="3" destOrd="0" parTransId="{D3C235D6-3B08-444B-B2E5-7D132DC1CE29}" sibTransId="{CC32C8FE-2692-4314-97F2-BD976871CFFA}"/>
    <dgm:cxn modelId="{0305DCBD-F7FE-4785-A5E7-18280E0D8FD3}" type="presOf" srcId="{EFAF4487-0E62-437E-A943-A03C498812CC}" destId="{70E06168-C722-4407-A754-6CE6A0655F0B}" srcOrd="0" destOrd="0" presId="urn:microsoft.com/office/officeart/2005/8/layout/vList5"/>
    <dgm:cxn modelId="{B15299BE-7F16-457A-8156-0881643A911C}" srcId="{F7701777-CE8E-4B02-BA26-1F78FD83D28A}" destId="{99A30A29-52D2-47FD-B0D5-4641F1463B7B}" srcOrd="2" destOrd="0" parTransId="{BEFAAAD9-6EB4-401F-97F8-EBEB6FB6AE3E}" sibTransId="{73DB11B9-6EB9-4D16-8776-AB8612B6C5EC}"/>
    <dgm:cxn modelId="{FA7DBEBE-1515-4A4D-A078-405FCD7FACF7}" type="presOf" srcId="{0D0B49C5-240E-425E-84FA-500DA68CAD62}" destId="{EB20C4D1-35C5-49AD-87EB-D83B3E6E9B77}" srcOrd="0" destOrd="1" presId="urn:microsoft.com/office/officeart/2005/8/layout/vList5"/>
    <dgm:cxn modelId="{A0817DC0-AC56-4480-8EAA-AAD394964D28}" type="presOf" srcId="{6C1F6E19-4FE0-4E30-BF6D-7A998D8CD70E}" destId="{F307F900-6A84-407C-8FB1-9B457D847433}" srcOrd="0" destOrd="1" presId="urn:microsoft.com/office/officeart/2005/8/layout/vList5"/>
    <dgm:cxn modelId="{C3FC7CC1-826E-4E56-9F54-1B52D05CD050}" srcId="{F7701777-CE8E-4B02-BA26-1F78FD83D28A}" destId="{6C1F6E19-4FE0-4E30-BF6D-7A998D8CD70E}" srcOrd="1" destOrd="0" parTransId="{0876C869-5D62-4A05-B9D4-2CCECE050E89}" sibTransId="{3D3177F5-7CD8-4FDC-A521-F0C3F6B6DB91}"/>
    <dgm:cxn modelId="{D54C5ADB-3E56-479B-9C4A-22993E131B87}" srcId="{15683BCC-4F66-478A-90CE-9DF006650682}" destId="{D6E1D7B5-4DAE-455B-9D99-3E594CD8743F}" srcOrd="0" destOrd="0" parTransId="{8CDE0909-68BF-48A0-B02F-E602C22FBF17}" sibTransId="{1B2FDB70-34F2-4ECA-AC3B-4A1C452B7EFD}"/>
    <dgm:cxn modelId="{5CE19AE8-AE06-4D3B-8618-70FF63D2C057}" srcId="{EFAF4487-0E62-437E-A943-A03C498812CC}" destId="{0A0450EA-D930-46F1-8F67-0FC6A395C2A7}" srcOrd="2" destOrd="0" parTransId="{CE443B6D-964C-4F08-A82A-F3F5CDBCD75D}" sibTransId="{C83A3653-1070-4047-9F95-54DB2EF3B441}"/>
    <dgm:cxn modelId="{BBE101E9-006A-48ED-B6C1-F3B7206BDB09}" srcId="{15683BCC-4F66-478A-90CE-9DF006650682}" destId="{21052AA0-354C-4AE1-AE25-E5BE54AF11C4}" srcOrd="2" destOrd="0" parTransId="{63D7EF87-1A15-45EB-8A16-465E712B6525}" sibTransId="{FBCCC2DB-4D6D-48F8-A63B-2B98D510F5F5}"/>
    <dgm:cxn modelId="{2FE602FC-A5C2-4FDD-A8B2-F8C5C0F66275}" srcId="{0A0450EA-D930-46F1-8F67-0FC6A395C2A7}" destId="{034987F6-22B5-4677-87C5-0A9C8F8F7AA7}" srcOrd="0" destOrd="0" parTransId="{6FF140FD-3569-4117-89BC-CECF0C26F4FC}" sibTransId="{AEF69595-7B6B-44EB-B726-895B5A41E878}"/>
    <dgm:cxn modelId="{6B2A13FD-DA4B-4D91-810D-C8466250A75A}" type="presOf" srcId="{5626D131-789E-4214-BE5E-3490114C1B0F}" destId="{81458594-7393-47CB-A754-825F9299448A}" srcOrd="0" destOrd="0" presId="urn:microsoft.com/office/officeart/2005/8/layout/vList5"/>
    <dgm:cxn modelId="{FF759EFF-B36A-48A6-B52F-6EBA087351F8}" srcId="{0A0450EA-D930-46F1-8F67-0FC6A395C2A7}" destId="{0D0B49C5-240E-425E-84FA-500DA68CAD62}" srcOrd="1" destOrd="0" parTransId="{E80DF47E-09BA-42B0-9350-17356CD0312E}" sibTransId="{CAAF5AAA-1DE1-4828-90D9-3B1C4FD540BC}"/>
    <dgm:cxn modelId="{94CD3615-4DCC-4B9F-8A51-CA89C440EA93}" type="presParOf" srcId="{70E06168-C722-4407-A754-6CE6A0655F0B}" destId="{DAF69616-AAD2-48F8-BC10-E105D88743FB}" srcOrd="0" destOrd="0" presId="urn:microsoft.com/office/officeart/2005/8/layout/vList5"/>
    <dgm:cxn modelId="{5DCEF245-0754-4725-A1CD-69ADDCCF6A84}" type="presParOf" srcId="{DAF69616-AAD2-48F8-BC10-E105D88743FB}" destId="{1F9B9BBB-3224-44A9-AB68-4A21D2E2274A}" srcOrd="0" destOrd="0" presId="urn:microsoft.com/office/officeart/2005/8/layout/vList5"/>
    <dgm:cxn modelId="{4DDFB0A9-814E-4C54-A341-B351D2930352}" type="presParOf" srcId="{DAF69616-AAD2-48F8-BC10-E105D88743FB}" destId="{81458594-7393-47CB-A754-825F9299448A}" srcOrd="1" destOrd="0" presId="urn:microsoft.com/office/officeart/2005/8/layout/vList5"/>
    <dgm:cxn modelId="{1DBBAE44-9F55-4EBB-BD6C-11E9EC5EA59B}" type="presParOf" srcId="{70E06168-C722-4407-A754-6CE6A0655F0B}" destId="{62003896-B707-4C44-867D-CC9A32420A6E}" srcOrd="1" destOrd="0" presId="urn:microsoft.com/office/officeart/2005/8/layout/vList5"/>
    <dgm:cxn modelId="{FB3F4E5A-82CB-49EA-9DF1-4326DAEDB5E8}" type="presParOf" srcId="{70E06168-C722-4407-A754-6CE6A0655F0B}" destId="{9EE2E5A0-CD58-4336-8F8C-D50AACD6BDB0}" srcOrd="2" destOrd="0" presId="urn:microsoft.com/office/officeart/2005/8/layout/vList5"/>
    <dgm:cxn modelId="{20E33E51-D197-4542-8370-BB0F008BF1E5}" type="presParOf" srcId="{9EE2E5A0-CD58-4336-8F8C-D50AACD6BDB0}" destId="{DDA22216-A08B-4E2F-8AD8-E6600D5ADF69}" srcOrd="0" destOrd="0" presId="urn:microsoft.com/office/officeart/2005/8/layout/vList5"/>
    <dgm:cxn modelId="{11D32CD9-0F2D-4210-A72B-56858CE282A5}" type="presParOf" srcId="{9EE2E5A0-CD58-4336-8F8C-D50AACD6BDB0}" destId="{F307F900-6A84-407C-8FB1-9B457D847433}" srcOrd="1" destOrd="0" presId="urn:microsoft.com/office/officeart/2005/8/layout/vList5"/>
    <dgm:cxn modelId="{847BB31E-4336-4699-A641-9A7D500ACCB3}" type="presParOf" srcId="{70E06168-C722-4407-A754-6CE6A0655F0B}" destId="{9961637E-80E1-47C0-9FDF-B3ED141BF5ED}" srcOrd="3" destOrd="0" presId="urn:microsoft.com/office/officeart/2005/8/layout/vList5"/>
    <dgm:cxn modelId="{D96C1108-4799-42E2-B36D-F9B5E6ADAD38}" type="presParOf" srcId="{70E06168-C722-4407-A754-6CE6A0655F0B}" destId="{764C280A-02D8-403D-A98B-4EDA18A97663}" srcOrd="4" destOrd="0" presId="urn:microsoft.com/office/officeart/2005/8/layout/vList5"/>
    <dgm:cxn modelId="{F71620D1-B430-4F4A-B479-1F815A2B6D20}" type="presParOf" srcId="{764C280A-02D8-403D-A98B-4EDA18A97663}" destId="{73B48C81-B0FA-472C-BBC4-35EB411DFEBA}" srcOrd="0" destOrd="0" presId="urn:microsoft.com/office/officeart/2005/8/layout/vList5"/>
    <dgm:cxn modelId="{24E8B676-47B2-4D6D-8FC5-2C972345577A}" type="presParOf" srcId="{764C280A-02D8-403D-A98B-4EDA18A97663}" destId="{EB20C4D1-35C5-49AD-87EB-D83B3E6E9B77}" srcOrd="1" destOrd="0" presId="urn:microsoft.com/office/officeart/2005/8/layout/vList5"/>
    <dgm:cxn modelId="{A8CE3F4A-8E4F-470F-A65D-861BB80AA5E3}" type="presParOf" srcId="{70E06168-C722-4407-A754-6CE6A0655F0B}" destId="{418E5F62-2C90-4768-96B7-8E0ECBDE3921}" srcOrd="5" destOrd="0" presId="urn:microsoft.com/office/officeart/2005/8/layout/vList5"/>
    <dgm:cxn modelId="{1BFDFD7D-99C8-4B36-AE4A-BF6B478637A5}" type="presParOf" srcId="{70E06168-C722-4407-A754-6CE6A0655F0B}" destId="{A431BF62-7A7D-41B5-B246-D61EB1139D23}" srcOrd="6" destOrd="0" presId="urn:microsoft.com/office/officeart/2005/8/layout/vList5"/>
    <dgm:cxn modelId="{45E1CF95-CE66-4C03-B23C-F7F5C83066C8}" type="presParOf" srcId="{A431BF62-7A7D-41B5-B246-D61EB1139D23}" destId="{3A15E5C8-D8F7-4D6D-A8B1-3979DF41E816}" srcOrd="0" destOrd="0" presId="urn:microsoft.com/office/officeart/2005/8/layout/vList5"/>
    <dgm:cxn modelId="{725850E2-2098-41A2-A71A-1D5C096FF55F}" type="presParOf" srcId="{A431BF62-7A7D-41B5-B246-D61EB1139D23}" destId="{9353CFBE-781A-42B1-8EFB-4E027A34017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74A948-3591-4709-8017-03EF85EAEA64}">
      <dsp:nvSpPr>
        <dsp:cNvPr id="0" name=""/>
        <dsp:cNvSpPr/>
      </dsp:nvSpPr>
      <dsp:spPr>
        <a:xfrm>
          <a:off x="853" y="0"/>
          <a:ext cx="3457633" cy="36894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0" rIns="341537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Look into what have been done for crypto agility so far in communication protocols and computing platforms (hardware, software libraries/APIs, applications)</a:t>
          </a:r>
        </a:p>
      </dsp:txBody>
      <dsp:txXfrm>
        <a:off x="853" y="1475762"/>
        <a:ext cx="3457633" cy="2213643"/>
      </dsp:txXfrm>
    </dsp:sp>
    <dsp:sp modelId="{9F6A5359-DD92-4425-AE98-54FBEABC9FEF}">
      <dsp:nvSpPr>
        <dsp:cNvPr id="0" name=""/>
        <dsp:cNvSpPr/>
      </dsp:nvSpPr>
      <dsp:spPr>
        <a:xfrm>
          <a:off x="853" y="0"/>
          <a:ext cx="3457633" cy="147576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165100" rIns="341537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  <a:endParaRPr lang="en-US" sz="6600" kern="1200" dirty="0"/>
        </a:p>
      </dsp:txBody>
      <dsp:txXfrm>
        <a:off x="853" y="0"/>
        <a:ext cx="3457633" cy="1475762"/>
      </dsp:txXfrm>
    </dsp:sp>
    <dsp:sp modelId="{179A292E-0619-4C9B-9098-41DEE50DB4ED}">
      <dsp:nvSpPr>
        <dsp:cNvPr id="0" name=""/>
        <dsp:cNvSpPr/>
      </dsp:nvSpPr>
      <dsp:spPr>
        <a:xfrm>
          <a:off x="3735097" y="0"/>
          <a:ext cx="3457633" cy="3689405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0" rIns="341537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Discuss general issues in achieving crypto agility: complexity, security, performance</a:t>
          </a:r>
        </a:p>
      </dsp:txBody>
      <dsp:txXfrm>
        <a:off x="3735097" y="1475762"/>
        <a:ext cx="3457633" cy="2213643"/>
      </dsp:txXfrm>
    </dsp:sp>
    <dsp:sp modelId="{33235553-98C7-4AD6-B2AB-B1BE13606AE8}">
      <dsp:nvSpPr>
        <dsp:cNvPr id="0" name=""/>
        <dsp:cNvSpPr/>
      </dsp:nvSpPr>
      <dsp:spPr>
        <a:xfrm>
          <a:off x="3735097" y="0"/>
          <a:ext cx="3457633" cy="147576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165100" rIns="341537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735097" y="0"/>
        <a:ext cx="3457633" cy="1475762"/>
      </dsp:txXfrm>
    </dsp:sp>
    <dsp:sp modelId="{991EC66A-6587-49D4-BF66-E35F2AA2F742}">
      <dsp:nvSpPr>
        <dsp:cNvPr id="0" name=""/>
        <dsp:cNvSpPr/>
      </dsp:nvSpPr>
      <dsp:spPr>
        <a:xfrm>
          <a:off x="7469341" y="0"/>
          <a:ext cx="3457633" cy="3689405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0" rIns="341537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Identify working areas and explore principles and operational mechanisms</a:t>
          </a:r>
        </a:p>
      </dsp:txBody>
      <dsp:txXfrm>
        <a:off x="7469341" y="1475762"/>
        <a:ext cx="3457633" cy="2213643"/>
      </dsp:txXfrm>
    </dsp:sp>
    <dsp:sp modelId="{F7C28D09-4114-48DD-96D1-CE4A08B04BBE}">
      <dsp:nvSpPr>
        <dsp:cNvPr id="0" name=""/>
        <dsp:cNvSpPr/>
      </dsp:nvSpPr>
      <dsp:spPr>
        <a:xfrm>
          <a:off x="7469341" y="0"/>
          <a:ext cx="3457633" cy="147576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537" tIns="165100" rIns="341537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469341" y="0"/>
        <a:ext cx="3457633" cy="14757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7B0A0A-36F7-4502-AF6E-73252C176958}">
      <dsp:nvSpPr>
        <dsp:cNvPr id="0" name=""/>
        <dsp:cNvSpPr/>
      </dsp:nvSpPr>
      <dsp:spPr>
        <a:xfrm>
          <a:off x="-210204" y="70102"/>
          <a:ext cx="3182994" cy="2021201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053CC2-D042-41AE-A866-9CCAE9A47275}">
      <dsp:nvSpPr>
        <dsp:cNvPr id="0" name=""/>
        <dsp:cNvSpPr/>
      </dsp:nvSpPr>
      <dsp:spPr>
        <a:xfrm>
          <a:off x="143461" y="406085"/>
          <a:ext cx="3182994" cy="2021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 a computing system, crypto agility is the ability to adopt new cryptographic algorithms and stop the use of weak algorithms in the applications without disruptions to the running system</a:t>
          </a:r>
        </a:p>
      </dsp:txBody>
      <dsp:txXfrm>
        <a:off x="202660" y="465284"/>
        <a:ext cx="3064596" cy="1902803"/>
      </dsp:txXfrm>
    </dsp:sp>
    <dsp:sp modelId="{9FB95A81-F076-4D9C-A724-1EA44EDC1EBD}">
      <dsp:nvSpPr>
        <dsp:cNvPr id="0" name=""/>
        <dsp:cNvSpPr/>
      </dsp:nvSpPr>
      <dsp:spPr>
        <a:xfrm>
          <a:off x="3890327" y="204553"/>
          <a:ext cx="3182994" cy="2021201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0679C3-2162-49A8-987C-3C5D22B8F05B}">
      <dsp:nvSpPr>
        <dsp:cNvPr id="0" name=""/>
        <dsp:cNvSpPr/>
      </dsp:nvSpPr>
      <dsp:spPr>
        <a:xfrm>
          <a:off x="4243993" y="540536"/>
          <a:ext cx="3182994" cy="2021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 a communication protocol, crypto agility is the ability to maintain interoperability when introducing new cryptographic algorithms and prevent the use of weak algorithms</a:t>
          </a:r>
        </a:p>
      </dsp:txBody>
      <dsp:txXfrm>
        <a:off x="4303192" y="599735"/>
        <a:ext cx="3064596" cy="1902803"/>
      </dsp:txXfrm>
    </dsp:sp>
    <dsp:sp modelId="{C2442335-6385-4D47-ACB2-B57C4564D5F7}">
      <dsp:nvSpPr>
        <dsp:cNvPr id="0" name=""/>
        <dsp:cNvSpPr/>
      </dsp:nvSpPr>
      <dsp:spPr>
        <a:xfrm>
          <a:off x="7674692" y="183269"/>
          <a:ext cx="3182994" cy="2021201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D332F0-E555-4696-9CD5-4EFE6941CBDA}">
      <dsp:nvSpPr>
        <dsp:cNvPr id="0" name=""/>
        <dsp:cNvSpPr/>
      </dsp:nvSpPr>
      <dsp:spPr>
        <a:xfrm>
          <a:off x="8028358" y="519252"/>
          <a:ext cx="3182994" cy="2021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 an organization, crypto agility is the ability to turn off the use of weak cryptographic algorithms quickly and adopt new cryptographic algorithms without suffering from unnecessary disruptions</a:t>
          </a:r>
        </a:p>
      </dsp:txBody>
      <dsp:txXfrm>
        <a:off x="8087557" y="578451"/>
        <a:ext cx="3064596" cy="19028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58594-7393-47CB-A754-825F9299448A}">
      <dsp:nvSpPr>
        <dsp:cNvPr id="0" name=""/>
        <dsp:cNvSpPr/>
      </dsp:nvSpPr>
      <dsp:spPr>
        <a:xfrm rot="5400000">
          <a:off x="7016954" y="-3024438"/>
          <a:ext cx="813364" cy="706981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kern="1200" baseline="0" dirty="0"/>
            <a:t>Define mandatory-to-implement algorithms for security and interoperability</a:t>
          </a:r>
          <a:endParaRPr lang="en-US" sz="1600" kern="1200" dirty="0"/>
        </a:p>
      </dsp:txBody>
      <dsp:txXfrm rot="-5400000">
        <a:off x="3888732" y="143489"/>
        <a:ext cx="7030105" cy="733954"/>
      </dsp:txXfrm>
    </dsp:sp>
    <dsp:sp modelId="{1F9B9BBB-3224-44A9-AB68-4A21D2E2274A}">
      <dsp:nvSpPr>
        <dsp:cNvPr id="0" name=""/>
        <dsp:cNvSpPr/>
      </dsp:nvSpPr>
      <dsp:spPr>
        <a:xfrm>
          <a:off x="215306" y="2113"/>
          <a:ext cx="3673425" cy="10167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 dirty="0"/>
            <a:t>Mechanism to identify the algorithm or cipher suite in use</a:t>
          </a:r>
          <a:endParaRPr lang="en-US" sz="2000" kern="1200" dirty="0"/>
        </a:p>
      </dsp:txBody>
      <dsp:txXfrm>
        <a:off x="264937" y="51744"/>
        <a:ext cx="3574163" cy="917443"/>
      </dsp:txXfrm>
    </dsp:sp>
    <dsp:sp modelId="{F307F900-6A84-407C-8FB1-9B457D847433}">
      <dsp:nvSpPr>
        <dsp:cNvPr id="0" name=""/>
        <dsp:cNvSpPr/>
      </dsp:nvSpPr>
      <dsp:spPr>
        <a:xfrm rot="5400000">
          <a:off x="6992971" y="-1968876"/>
          <a:ext cx="813364" cy="709376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kern="1200" baseline="0" dirty="0"/>
            <a:t>Provide notices of expected changes ahead of time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</a:t>
          </a:r>
          <a:r>
            <a:rPr lang="en-US" sz="1600" b="0" i="0" kern="1200" baseline="0" dirty="0"/>
            <a:t>reserve interoperability during the transition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kern="1200" baseline="0" dirty="0"/>
            <a:t>Integrity protection for cipher-suite negotiation </a:t>
          </a:r>
          <a:endParaRPr lang="en-US" sz="1600" kern="1200" dirty="0"/>
        </a:p>
      </dsp:txBody>
      <dsp:txXfrm rot="-5400000">
        <a:off x="3852770" y="1211030"/>
        <a:ext cx="7054062" cy="733954"/>
      </dsp:txXfrm>
    </dsp:sp>
    <dsp:sp modelId="{DDA22216-A08B-4E2F-8AD8-E6600D5ADF69}">
      <dsp:nvSpPr>
        <dsp:cNvPr id="0" name=""/>
        <dsp:cNvSpPr/>
      </dsp:nvSpPr>
      <dsp:spPr>
        <a:xfrm>
          <a:off x="215306" y="1069654"/>
          <a:ext cx="3637463" cy="10167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Mechanisms to enable algorithm transitions</a:t>
          </a:r>
        </a:p>
      </dsp:txBody>
      <dsp:txXfrm>
        <a:off x="264937" y="1119285"/>
        <a:ext cx="3538201" cy="917443"/>
      </dsp:txXfrm>
    </dsp:sp>
    <dsp:sp modelId="{EB20C4D1-35C5-49AD-87EB-D83B3E6E9B77}">
      <dsp:nvSpPr>
        <dsp:cNvPr id="0" name=""/>
        <dsp:cNvSpPr/>
      </dsp:nvSpPr>
      <dsp:spPr>
        <a:xfrm rot="5400000">
          <a:off x="6967231" y="-875555"/>
          <a:ext cx="813364" cy="704220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Allow using selected authentication methods and key establishments</a:t>
          </a:r>
          <a:r>
            <a:rPr lang="en-US" sz="1600" b="0" i="0" kern="1200" baseline="0" dirty="0"/>
            <a:t>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Hide cryptographic details as much as possible</a:t>
          </a:r>
        </a:p>
      </dsp:txBody>
      <dsp:txXfrm rot="-5400000">
        <a:off x="3852811" y="2278570"/>
        <a:ext cx="7002501" cy="733954"/>
      </dsp:txXfrm>
    </dsp:sp>
    <dsp:sp modelId="{73B48C81-B0FA-472C-BBC4-35EB411DFEBA}">
      <dsp:nvSpPr>
        <dsp:cNvPr id="0" name=""/>
        <dsp:cNvSpPr/>
      </dsp:nvSpPr>
      <dsp:spPr>
        <a:xfrm>
          <a:off x="215306" y="2137195"/>
          <a:ext cx="3637503" cy="10167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 dirty="0"/>
            <a:t>Protocol to accommodate different cryptographic methods</a:t>
          </a:r>
          <a:endParaRPr lang="en-US" sz="2000" kern="1200" dirty="0"/>
        </a:p>
      </dsp:txBody>
      <dsp:txXfrm>
        <a:off x="264937" y="2186826"/>
        <a:ext cx="3538241" cy="917443"/>
      </dsp:txXfrm>
    </dsp:sp>
    <dsp:sp modelId="{9353CFBE-781A-42B1-8EFB-4E027A340172}">
      <dsp:nvSpPr>
        <dsp:cNvPr id="0" name=""/>
        <dsp:cNvSpPr/>
      </dsp:nvSpPr>
      <dsp:spPr>
        <a:xfrm rot="5400000">
          <a:off x="6974020" y="135275"/>
          <a:ext cx="813364" cy="71556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Select algorithms with</a:t>
          </a:r>
          <a:r>
            <a:rPr lang="en-US" sz="1600" b="0" i="0" kern="1200" baseline="0" dirty="0"/>
            <a:t> roughly equal security strengths in a cipher suite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Reduce protocol complexity by limiting unnecessary options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Assess tradeoffs when introducing hybrid mode</a:t>
          </a:r>
        </a:p>
      </dsp:txBody>
      <dsp:txXfrm rot="-5400000">
        <a:off x="3802890" y="3346111"/>
        <a:ext cx="7115920" cy="733954"/>
      </dsp:txXfrm>
    </dsp:sp>
    <dsp:sp modelId="{3A15E5C8-D8F7-4D6D-A8B1-3979DF41E816}">
      <dsp:nvSpPr>
        <dsp:cNvPr id="0" name=""/>
        <dsp:cNvSpPr/>
      </dsp:nvSpPr>
      <dsp:spPr>
        <a:xfrm>
          <a:off x="215306" y="3204735"/>
          <a:ext cx="3587583" cy="10167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 dirty="0"/>
            <a:t>Balancing security strength and protocol complexity</a:t>
          </a:r>
          <a:endParaRPr lang="en-US" sz="2000" kern="1200" dirty="0"/>
        </a:p>
      </dsp:txBody>
      <dsp:txXfrm>
        <a:off x="264937" y="3254366"/>
        <a:ext cx="3488321" cy="917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3EA8A-F6FF-858F-1E73-4201F7196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699C63-80AA-1653-7853-07A8F2B7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5C4A8-ABB4-F861-838A-707EE3F5A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E948-0EBE-4215-9BA6-393246C5018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FBC4D-FEA8-AAA8-7823-9FA68645D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FD8EE-40ED-1B15-9E04-6B1B21F3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17C9-92DA-4131-A36D-ABFDA0C77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4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5666E-C484-C9C6-5E0A-BA8B6C258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668496-6F53-7BFE-5C1C-DD18B290AE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B4AAE-5173-7A23-103B-3511C0B24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E948-0EBE-4215-9BA6-393246C5018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01FE9-E12D-EC47-2DEC-56C76A466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DDF69-3E39-2A6F-89DC-6CD5D0D75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17C9-92DA-4131-A36D-ABFDA0C77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35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E0F0D0-4666-A191-A1FD-6E7D69BE94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9CF988-C8EC-98F8-533E-2C4D96B5C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95BCA-BEC4-AD3F-ED0A-032D9346D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E948-0EBE-4215-9BA6-393246C5018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2B257-C7DB-43D6-4A83-5D39DFCFA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CB6C1-6653-D557-877F-6EC1514F9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17C9-92DA-4131-A36D-ABFDA0C77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4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55D79-8F67-0C97-A00E-B02E0D62E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88B8-5FFA-82D3-4FED-7946BA7C2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C52DF-34A3-F17F-21C3-01F1D9A10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E948-0EBE-4215-9BA6-393246C5018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921FB-4DF1-A0F7-E48A-5EF2BD956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8D997-E608-A35E-B50F-9D57E0C54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17C9-92DA-4131-A36D-ABFDA0C77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7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807D7-6910-9198-86A1-9BFB80E71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007E1-83CA-1F3E-818B-363F8F5B3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BE53F-A048-D372-9562-1741B0219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E948-0EBE-4215-9BA6-393246C5018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10A14-4D10-1288-E2DA-35456AC90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333F4-5CBB-9F6E-D037-508867A09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17C9-92DA-4131-A36D-ABFDA0C77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90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CE6D5-6943-7543-AE1E-B236833F4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BF315-0306-844D-33AA-943AAD20C6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F63D6-8843-B517-F67C-3ECF5B995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AAB88-A2DA-3B0F-2DA9-015DFB749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E948-0EBE-4215-9BA6-393246C5018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8678D-E67B-9F02-C996-BC022049E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7F3CFD-2390-3945-8687-623DE8E1A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17C9-92DA-4131-A36D-ABFDA0C77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2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CE862-791D-0CFE-DBC7-CA9DB9021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75BB0-32CD-F3CD-2796-4C8780562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AD9E7C-61A6-C47D-11B7-883F3EFC8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4C56AC-A240-9127-BF2A-9EC1C4CD8B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B5E27-BC67-2FA2-F2A2-965668CC9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B78F91-FDF8-36D4-97A6-5C3D92A5B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E948-0EBE-4215-9BA6-393246C5018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A4E84F-8A4B-CA92-389D-C1E300C4D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AF0AD4-590A-E048-5658-5FB199F65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17C9-92DA-4131-A36D-ABFDA0C77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34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20CB1-2798-BCCF-DF7D-1E27370EC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A967EC-74A8-D612-3F4F-36F58B79D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E948-0EBE-4215-9BA6-393246C5018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401D17-749E-7E4E-9E92-6E51B4113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51CCE8-4570-0017-B513-2A0D347B8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17C9-92DA-4131-A36D-ABFDA0C77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9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DDDDE6-1063-FBB0-8C81-B00E59512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E948-0EBE-4215-9BA6-393246C5018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8B1183-ABFD-7756-3B0F-5C2252BF6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1D4832-86FB-CDE9-5D45-F8F525D2A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17C9-92DA-4131-A36D-ABFDA0C77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6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095DA-B76D-7196-83E8-1685166A9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C2334-DB51-2035-38C7-8D412D6C3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97361-BB40-DC5B-4893-451C7DAC1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79EEE9-E72A-C21D-C3FF-8A2E43525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E948-0EBE-4215-9BA6-393246C5018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789B0-1811-4F09-3585-2741831F5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25C684-8DEE-99BC-E871-BCCAF994E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17C9-92DA-4131-A36D-ABFDA0C77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64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D4EDB-47ED-628D-B881-329DFF09F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58F105-80D5-A6AB-3F78-1AED8B2DCA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3B2797-5333-A83B-8720-1193714B7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22143-806F-9B00-E2EE-05F301FC2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E948-0EBE-4215-9BA6-393246C5018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22697-0BD8-7CF2-485D-0EBA4F1EB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970841-EB8A-45BE-5488-9771B20C5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817C9-92DA-4131-A36D-ABFDA0C77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5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C178CB-ECBC-41AC-E24E-6937C7166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9AA60-B72E-77D4-3635-12FB9F3FE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E6173-7510-ECC0-2AB9-E7D643A8F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6E948-0EBE-4215-9BA6-393246C5018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47AD1-7696-6F51-2329-81231AE86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A30ED-9E0C-2A38-23DD-9A65AFA78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817C9-92DA-4131-A36D-ABFDA0C77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14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src.nist.gov/Events/2025/crypto-agility-workshop" TargetMode="External"/><Relationship Id="rId2" Type="http://schemas.openxmlformats.org/officeDocument/2006/relationships/hyperlink" Target="https://csrc.nist.gov/Projects/crypto-agility/public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43370E-A129-7CE8-54E9-49B52BDE1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400">
                <a:solidFill>
                  <a:srgbClr val="FFFFFF"/>
                </a:solidFill>
              </a:rPr>
              <a:t>Considerations for Achieving Crypto Agility</a:t>
            </a:r>
            <a:br>
              <a:rPr lang="en-US" sz="4800">
                <a:solidFill>
                  <a:srgbClr val="FFFFFF"/>
                </a:solidFill>
              </a:rPr>
            </a:br>
            <a:r>
              <a:rPr lang="en-US" sz="3600">
                <a:solidFill>
                  <a:srgbClr val="FFFFFF"/>
                </a:solidFill>
              </a:rPr>
              <a:t>Strategies and Practices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C2DD0E-B2B2-9ABD-35C9-61A0FB98D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lvl="0" algn="l" defTabSz="914126"/>
            <a:r>
              <a:rPr lang="en-US" sz="2399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Lily Chen </a:t>
            </a:r>
          </a:p>
          <a:p>
            <a:pPr lvl="0" algn="l" defTabSz="914126"/>
            <a:r>
              <a:rPr lang="en-US" sz="2399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Security Division, Information Technology Lab</a:t>
            </a:r>
          </a:p>
          <a:p>
            <a:pPr lvl="0" algn="l" defTabSz="914126"/>
            <a:r>
              <a:rPr lang="en-US" sz="2399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Institute of Standards and Technology (NIST)</a:t>
            </a:r>
          </a:p>
        </p:txBody>
      </p:sp>
    </p:spTree>
    <p:extLst>
      <p:ext uri="{BB962C8B-B14F-4D97-AF65-F5344CB8AC3E}">
        <p14:creationId xmlns:p14="http://schemas.microsoft.com/office/powerpoint/2010/main" val="3035193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77055-D125-F607-D7A7-7DC3954C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</a:rPr>
              <a:t>Discussion 2: Agility Awareness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C75C8-A0BF-7B79-69E6-7D93D6B86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673" y="2130139"/>
            <a:ext cx="4686228" cy="3607490"/>
          </a:xfrm>
        </p:spPr>
        <p:txBody>
          <a:bodyPr anchor="ctr">
            <a:normAutofit/>
          </a:bodyPr>
          <a:lstStyle/>
          <a:p>
            <a:r>
              <a:rPr lang="en-US" sz="2200" dirty="0"/>
              <a:t>Use API to enable applications to make transition </a:t>
            </a:r>
          </a:p>
          <a:p>
            <a:pPr lvl="1">
              <a:spcBef>
                <a:spcPts val="1000"/>
              </a:spcBef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Improve API usage in the kernel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Make buffers, memory locations, storage, etc. ready to handle large keys and parameters</a:t>
            </a:r>
          </a:p>
          <a:p>
            <a:pPr lvl="1"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 make assumptions based on one algorithm or a family of algorithms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407F69A-1402-42A4-F637-FEB02491CB6D}"/>
              </a:ext>
            </a:extLst>
          </p:cNvPr>
          <p:cNvGrpSpPr/>
          <p:nvPr/>
        </p:nvGrpSpPr>
        <p:grpSpPr>
          <a:xfrm>
            <a:off x="6095998" y="2130139"/>
            <a:ext cx="4605859" cy="3871416"/>
            <a:chOff x="6095998" y="2130139"/>
            <a:chExt cx="4605859" cy="387141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2649994-0225-702F-A41F-BDE4AE9B2181}"/>
                </a:ext>
              </a:extLst>
            </p:cNvPr>
            <p:cNvSpPr/>
            <p:nvPr/>
          </p:nvSpPr>
          <p:spPr>
            <a:xfrm>
              <a:off x="6095998" y="2921916"/>
              <a:ext cx="4315781" cy="179556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694AE28-A491-60F3-6302-D965A13828D6}"/>
                </a:ext>
              </a:extLst>
            </p:cNvPr>
            <p:cNvSpPr txBox="1"/>
            <p:nvPr/>
          </p:nvSpPr>
          <p:spPr>
            <a:xfrm>
              <a:off x="6386076" y="2921916"/>
              <a:ext cx="4315781" cy="30796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 are the limitations of exiting API/Libraries?  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Is a high-level API an effective approach? </a:t>
              </a:r>
            </a:p>
            <a:p>
              <a:pPr marL="342900" marR="0" lvl="0" indent="-34290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Is it possible to </a:t>
              </a:r>
              <a:r>
                <a:rPr lang="en-US" sz="20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include “agility consideration” in each protocol specification? 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2F41D7E-7F00-9C8B-C9AD-98E1DD6221EC}"/>
                </a:ext>
              </a:extLst>
            </p:cNvPr>
            <p:cNvSpPr txBox="1"/>
            <p:nvPr/>
          </p:nvSpPr>
          <p:spPr>
            <a:xfrm>
              <a:off x="6417425" y="2130139"/>
              <a:ext cx="25353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Questions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8233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77055-D125-F607-D7A7-7DC3954C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</a:rPr>
              <a:t>Discussion 4: Complexity and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C75C8-A0BF-7B79-69E6-7D93D6B86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2394065"/>
            <a:ext cx="11173849" cy="3607490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2400" dirty="0"/>
              <a:t>It is not the more, the better</a:t>
            </a:r>
          </a:p>
          <a:p>
            <a:pPr lvl="1">
              <a:spcBef>
                <a:spcPts val="1000"/>
              </a:spcBef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To support interoperability and achieve crypto agility, it is often required to implement multiple algorithms for each function</a:t>
            </a:r>
          </a:p>
          <a:p>
            <a:pPr lvl="1">
              <a:spcBef>
                <a:spcPts val="1000"/>
              </a:spcBef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A larger number of options may increase the chance to introduce security bugs</a:t>
            </a:r>
          </a:p>
          <a:p>
            <a:pP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Cipher suite negotiation </a:t>
            </a:r>
            <a:r>
              <a:rPr lang="en-US" sz="2400" dirty="0">
                <a:solidFill>
                  <a:prstClr val="black"/>
                </a:solidFill>
              </a:rPr>
              <a:t>can be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a double-edged sword</a:t>
            </a:r>
          </a:p>
          <a:p>
            <a:pPr lvl="1">
              <a:spcBef>
                <a:spcPts val="1000"/>
              </a:spcBef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If not protected, it can lead to a downgrade attack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Transition mechanisms must be included for security analysis and assessment </a:t>
            </a:r>
          </a:p>
          <a:p>
            <a:pPr lvl="1"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Make sure transition will not introduce new vulnerabilities 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</a:rPr>
              <a:t>Hybrid mode may increase complexity and add transition burden</a:t>
            </a:r>
          </a:p>
          <a:p>
            <a:pPr lvl="1"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Assess performance impact and foresee future transition needs</a:t>
            </a:r>
          </a:p>
          <a:p>
            <a:pPr lvl="1"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2213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77055-D125-F607-D7A7-7DC3954C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</a:rPr>
              <a:t>Discussion 4: Crypto Agility in the Cloud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C75C8-A0BF-7B79-69E6-7D93D6B86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852" y="2423971"/>
            <a:ext cx="10646453" cy="360749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Cloud service providers need crypto agility to meet the various requirements of different customers</a:t>
            </a:r>
          </a:p>
          <a:p>
            <a:pPr lvl="1"/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Crypto-as-a-Service enables applications use a cloud to support cryptographic operations</a:t>
            </a:r>
          </a:p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Cloud service providers may provide different options, e.g. 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Lock developers into a particular crypto API and/or HSM support; or</a:t>
            </a:r>
          </a:p>
          <a:p>
            <a:pPr lvl="1">
              <a:spcBef>
                <a:spcPts val="1000"/>
              </a:spcBef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O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ffer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ability to access an application-specific HSM 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Crypto agility in cloud service must balance complexity, scalability, accessibility, and consistency with customer security requirements </a:t>
            </a: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010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77055-D125-F607-D7A7-7DC3954C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</a:rPr>
              <a:t>Discussion 5: Maturity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C75C8-A0BF-7B79-69E6-7D93D6B86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852" y="2423971"/>
            <a:ext cx="10945711" cy="3607490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2400" dirty="0"/>
              <a:t>Can we assess maturity for crypto agility?</a:t>
            </a:r>
          </a:p>
          <a:p>
            <a:pPr lvl="1"/>
            <a:r>
              <a:rPr lang="en-US" sz="2000" dirty="0"/>
              <a:t>Hohm, Heinemann, Wiesmaier proposed a Crypto-Agility Maturity Model (CAMM) for a given software or IT System </a:t>
            </a:r>
          </a:p>
          <a:p>
            <a:pPr lvl="1"/>
            <a:r>
              <a:rPr lang="en-US" sz="2000" dirty="0"/>
              <a:t>CAMM comprises 5 maturity levels: </a:t>
            </a:r>
          </a:p>
          <a:p>
            <a:pPr lvl="2"/>
            <a:r>
              <a:rPr lang="en-US" sz="1800" dirty="0"/>
              <a:t>L0-Not possible; L1-Possible; L2-Prepared; L3-Practiced; L4- Sophisticated</a:t>
            </a:r>
          </a:p>
          <a:p>
            <a:pPr lvl="2"/>
            <a:r>
              <a:rPr lang="en-US" sz="1800" dirty="0"/>
              <a:t>Each level contains a set of requirements (knowledge, process, and system properties)</a:t>
            </a:r>
          </a:p>
          <a:p>
            <a:pPr lvl="1"/>
            <a:r>
              <a:rPr lang="en-US" sz="2000" dirty="0"/>
              <a:t>The requirements are descriptive, e.g.</a:t>
            </a:r>
          </a:p>
          <a:p>
            <a:pPr lvl="2"/>
            <a:r>
              <a:rPr lang="en-US" sz="1600" dirty="0"/>
              <a:t>Requirement 2.0 Cryptographic Modularity “</a:t>
            </a:r>
            <a:r>
              <a:rPr lang="en-US" sz="1600" i="1" dirty="0"/>
              <a:t>is understood as a system design that enables changes to the cryptographic components without affecting the functionality of the other system components. In the event of a vulnerability, the implementation of cryptographic functions, their parameters and primitives can be replaced without affecting the system logic</a:t>
            </a:r>
            <a:r>
              <a:rPr lang="en-US" sz="1600" dirty="0"/>
              <a:t>.”</a:t>
            </a:r>
          </a:p>
          <a:p>
            <a:pP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Assessment must be considered specifically for a given environment, e.g. a protocol, an application, a computing platform, an enterprise IT system, etc.  </a:t>
            </a:r>
          </a:p>
        </p:txBody>
      </p:sp>
    </p:spTree>
    <p:extLst>
      <p:ext uri="{BB962C8B-B14F-4D97-AF65-F5344CB8AC3E}">
        <p14:creationId xmlns:p14="http://schemas.microsoft.com/office/powerpoint/2010/main" val="3119634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77055-D125-F607-D7A7-7DC3954C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</a:rPr>
              <a:t>Discussion 5: Strategic Plan for Organizations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C75C8-A0BF-7B79-69E6-7D93D6B86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852" y="2423971"/>
            <a:ext cx="10945711" cy="360749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Key functions for crypto agility strategic plan </a:t>
            </a:r>
          </a:p>
          <a:p>
            <a:pPr lvl="1"/>
            <a:r>
              <a:rPr lang="en-US" sz="2000" dirty="0"/>
              <a:t>governance, crypto and data assets, risk management, and automated tooling </a:t>
            </a:r>
          </a:p>
          <a:p>
            <a:r>
              <a:rPr lang="en-US" sz="2400" dirty="0"/>
              <a:t>Strategic plan includes</a:t>
            </a:r>
            <a:endParaRPr lang="en-US" sz="1800" dirty="0"/>
          </a:p>
          <a:p>
            <a:pPr lvl="1"/>
            <a:r>
              <a:rPr lang="en-US" sz="2000" dirty="0"/>
              <a:t>Integrate crypto agility into the organization’s existing governance function</a:t>
            </a:r>
          </a:p>
          <a:p>
            <a:pPr lvl="1"/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Inventory the use of cryptography for data protection across the organization</a:t>
            </a:r>
          </a:p>
          <a:p>
            <a:pPr lvl="1"/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Identify gaps in enterprise management tools for managing assets, configurations, vulnerabilities, and logs</a:t>
            </a:r>
          </a:p>
          <a:p>
            <a:pPr lvl="1"/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Develop a prioritization list of assets to be mitigated first due to the use of weak cryptography</a:t>
            </a:r>
          </a:p>
          <a:p>
            <a:pPr lvl="1"/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Implement the strategy and actions based on the prioritization list</a:t>
            </a:r>
          </a:p>
        </p:txBody>
      </p:sp>
    </p:spTree>
    <p:extLst>
      <p:ext uri="{BB962C8B-B14F-4D97-AF65-F5344CB8AC3E}">
        <p14:creationId xmlns:p14="http://schemas.microsoft.com/office/powerpoint/2010/main" val="494926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77055-D125-F607-D7A7-7DC3954C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</a:rPr>
              <a:t>Discussion 6: Standards and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C75C8-A0BF-7B79-69E6-7D93D6B86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852" y="2423971"/>
            <a:ext cx="10945711" cy="360749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NIST SP 800-131A “Transitioning the Use of Cryptographic Algorithms and Key Lengths” provides guidance for using algorithms with adequate security strength</a:t>
            </a:r>
          </a:p>
          <a:p>
            <a:pPr lvl="1"/>
            <a:r>
              <a:rPr lang="en-US" sz="1800" dirty="0"/>
              <a:t>It has been updated (2 revisions since 2010) based on the security requirements and cryptanalysis results</a:t>
            </a:r>
          </a:p>
          <a:p>
            <a:r>
              <a:rPr lang="en-US" sz="2000" dirty="0"/>
              <a:t>The NIST Cryptographic Algorithm Validation Program (CAVP) provides validation testing for FIPS-approved and NIST-recommended cryptographic algorithms</a:t>
            </a:r>
          </a:p>
          <a:p>
            <a:pPr lvl="1"/>
            <a:r>
              <a:rPr lang="en-US" sz="1800" dirty="0"/>
              <a:t>Automation has greatly shorted the standards to certification</a:t>
            </a:r>
          </a:p>
        </p:txBody>
      </p:sp>
    </p:spTree>
    <p:extLst>
      <p:ext uri="{BB962C8B-B14F-4D97-AF65-F5344CB8AC3E}">
        <p14:creationId xmlns:p14="http://schemas.microsoft.com/office/powerpoint/2010/main" val="1550772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77055-D125-F607-D7A7-7DC3954C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+mn-lt"/>
              </a:rPr>
              <a:t>Summary and Next Step</a:t>
            </a:r>
            <a:endParaRPr lang="en-US" sz="40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C75C8-A0BF-7B79-69E6-7D93D6B86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852" y="2423971"/>
            <a:ext cx="4686228" cy="3607490"/>
          </a:xfrm>
        </p:spPr>
        <p:txBody>
          <a:bodyPr anchor="ctr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Crypto-agility is a future proofing strategy to deal with changes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Crypto agility requirements and maturity assessment must be developed for each environment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Achieving crypto agility requires communications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among cryptographers, developers, and practitioners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21C499-C0BB-F1E5-9771-FCB1D50D2A45}"/>
              </a:ext>
            </a:extLst>
          </p:cNvPr>
          <p:cNvSpPr txBox="1">
            <a:spLocks/>
          </p:cNvSpPr>
          <p:nvPr/>
        </p:nvSpPr>
        <p:spPr>
          <a:xfrm>
            <a:off x="5948521" y="2417280"/>
            <a:ext cx="4686228" cy="3607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Please review draft NIST Cybersecurity White Paper (CSWP) 39 </a:t>
            </a:r>
          </a:p>
          <a:p>
            <a:pPr lvl="1">
              <a:defRPr/>
            </a:pPr>
            <a:r>
              <a:rPr lang="en-US" sz="1600" dirty="0">
                <a:solidFill>
                  <a:prstClr val="black"/>
                </a:solidFill>
                <a:latin typeface="Calibri" panose="020F0502020204030204"/>
                <a:hlinkClick r:id="rId2"/>
              </a:rPr>
              <a:t>https://csrc.nist.gov/Projects/crypto-agility/publications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  <a:p>
            <a:pPr lvl="1">
              <a:defRPr/>
            </a:pP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Thank you in advance for your comments (Due April 30, 2025)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NIST plans to hold virtual crypto agility workshop April 17-18, 2025</a:t>
            </a:r>
          </a:p>
          <a:p>
            <a:pPr lvl="1">
              <a:defRPr/>
            </a:pPr>
            <a:r>
              <a:rPr lang="en-US" sz="1600" dirty="0">
                <a:solidFill>
                  <a:prstClr val="black"/>
                </a:solidFill>
                <a:latin typeface="Calibri" panose="020F0502020204030204"/>
                <a:hlinkClick r:id="rId3"/>
              </a:rPr>
              <a:t>https://csrc.nist.gov/Events/2025/crypto-agility-workshop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  <a:p>
            <a:pPr lvl="1">
              <a:defRPr/>
            </a:pP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Submission due March 31, 2025</a:t>
            </a:r>
          </a:p>
        </p:txBody>
      </p:sp>
    </p:spTree>
    <p:extLst>
      <p:ext uri="{BB962C8B-B14F-4D97-AF65-F5344CB8AC3E}">
        <p14:creationId xmlns:p14="http://schemas.microsoft.com/office/powerpoint/2010/main" val="1646206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77055-D125-F607-D7A7-7DC3954C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</a:rPr>
              <a:t>Crypto Agility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C75C8-A0BF-7B79-69E6-7D93D6B86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778000"/>
            <a:ext cx="11173849" cy="4223555"/>
          </a:xfrm>
        </p:spPr>
        <p:txBody>
          <a:bodyPr anchor="ctr">
            <a:normAutofit/>
          </a:bodyPr>
          <a:lstStyle/>
          <a:p>
            <a:r>
              <a:rPr lang="en-US" sz="2400" dirty="0"/>
              <a:t>Crypto agility has been a buzzword especially when dealing with PQC transition</a:t>
            </a:r>
          </a:p>
          <a:p>
            <a:r>
              <a:rPr lang="en-US" sz="2400" dirty="0"/>
              <a:t>Crypto agility describes the capabilities needed to replace and adapt cryptographic algorithms for protocols, applications, software, hardware, and infrastructures without interrupting the flow of a running system to achieve resiliency</a:t>
            </a:r>
          </a:p>
          <a:p>
            <a:r>
              <a:rPr lang="en-US" sz="2400" dirty="0"/>
              <a:t>Crypto agility is a future proofing strategy to deal </a:t>
            </a:r>
            <a:r>
              <a:rPr lang="en-US" sz="2400"/>
              <a:t>with changes</a:t>
            </a:r>
            <a:endParaRPr lang="en-US" sz="2400" dirty="0"/>
          </a:p>
          <a:p>
            <a:endParaRPr lang="en-US" sz="24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12871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77055-D125-F607-D7A7-7DC3954C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</a:rPr>
              <a:t>NIST Cybersecurity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C75C8-A0BF-7B79-69E6-7D93D6B86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778000"/>
            <a:ext cx="11173849" cy="4223555"/>
          </a:xfrm>
        </p:spPr>
        <p:txBody>
          <a:bodyPr anchor="ctr">
            <a:normAutofit/>
          </a:bodyPr>
          <a:lstStyle/>
          <a:p>
            <a:r>
              <a:rPr lang="en-US" sz="2400" dirty="0"/>
              <a:t>NIST Cybersecurity White Paper is to survey the current practice and inspire sector specific approaches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Bring crypto agility awareness for different players 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Accommodate communications between cryptographers, developers, and practitioners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Explore operational mechanisms in each implementation environment to achieve crypto agility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Encourage developing sector/standards specific guidelines </a:t>
            </a:r>
          </a:p>
          <a:p>
            <a:endParaRPr lang="en-US" sz="24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4095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DF1B6A-019A-B136-E51F-D4765094D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</a:rPr>
              <a:t>Highlights of the white paper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9B0CA7CA-335D-4DA1-9EE0-126E8D43ED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091032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2997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77055-D125-F607-D7A7-7DC3954C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+mn-lt"/>
              </a:rPr>
              <a:t>Definition for Crypto Agility? </a:t>
            </a:r>
            <a:endParaRPr lang="en-US" sz="40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C75C8-A0BF-7B79-69E6-7D93D6B86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778001"/>
            <a:ext cx="11173849" cy="22370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Cryptographic agility and cryptographically agile organization do not yet have industry-wide, generally accepted definitions</a:t>
            </a:r>
          </a:p>
          <a:p>
            <a:r>
              <a:rPr lang="en-US" sz="2400" dirty="0"/>
              <a:t>We introduce some implementation environment specific descriptions</a:t>
            </a:r>
          </a:p>
          <a:p>
            <a:endParaRPr lang="en-US" sz="2000" dirty="0"/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34CCD700-3A11-AA83-64AA-16E2B3B352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2880896"/>
              </p:ext>
            </p:extLst>
          </p:nvPr>
        </p:nvGraphicFramePr>
        <p:xfrm>
          <a:off x="315884" y="3551382"/>
          <a:ext cx="11317315" cy="2766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2378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77055-D125-F607-D7A7-7DC3954C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</a:rPr>
              <a:t>Historic Transitions and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C75C8-A0BF-7B79-69E6-7D93D6B86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2394065"/>
            <a:ext cx="11173849" cy="360749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Transition usually takes a long time, e.g.</a:t>
            </a:r>
          </a:p>
          <a:p>
            <a:pPr lvl="1">
              <a:spcBef>
                <a:spcPts val="1000"/>
              </a:spcBef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Triple DES to AES (23 years)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Backward compatibility and interoperability, e.g.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1">
              <a:spcBef>
                <a:spcPts val="1000"/>
              </a:spcBef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Using SHA-1 for TLS has to be allowed for backward compatibility, even after weakness was identified</a:t>
            </a:r>
          </a:p>
          <a:p>
            <a:pP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Frequency of needed transition may be 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shorter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than device life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time, e.g.</a:t>
            </a:r>
          </a:p>
          <a:p>
            <a:pPr lvl="1"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 requiring minimum 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RSA modulus 1024 bits to 2048 bits in 13 years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Resource and performance impact of new algorithms, e.g.</a:t>
            </a:r>
          </a:p>
          <a:p>
            <a:pPr lvl="1"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Larger public keys, signatures, or ciphertext</a:t>
            </a:r>
          </a:p>
          <a:p>
            <a:pPr marL="0" indent="0"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EF6355-BDFE-C5B2-DF94-6774D46EE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6968" y="588945"/>
            <a:ext cx="2755631" cy="233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789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77055-D125-F607-D7A7-7DC3954C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294538"/>
            <a:ext cx="10657950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</a:rPr>
              <a:t>Algorithm agility for security protocols</a:t>
            </a:r>
          </a:p>
        </p:txBody>
      </p: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688026C1-B86B-39B8-129C-C3DBBD4C23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222449"/>
              </p:ext>
            </p:extLst>
          </p:nvPr>
        </p:nvGraphicFramePr>
        <p:xfrm>
          <a:off x="459350" y="2432297"/>
          <a:ext cx="11173849" cy="4223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5C70682-6D40-830C-1FCC-BFA05448FC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70785" y="194670"/>
            <a:ext cx="2840484" cy="22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534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77055-D125-F607-D7A7-7DC3954C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</a:rPr>
              <a:t>Crypto agility for applications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548917-66CE-D5E1-60ED-4611E136FC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53640926-AAD7-44D8-BBD7-CCE9431645EC}">
                <a14:shadowObscured xmlns:lc="http://schemas.openxmlformats.org/drawingml/2006/lockedCanvas" xmlns:a14="http://schemas.microsoft.com/office/drawing/2010/main" xmlns:a16="http://schemas.microsoft.com/office/drawing/2014/main" xmlns:w="http://schemas.openxmlformats.org/wordprocessingml/2006/main" xmlns:w10="urn:schemas-microsoft-com:office:word" xmlns:v="urn:schemas-microsoft-com:vml" xmlns:o="urn:schemas-microsoft-com:office:office" xmlns="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fl="http://schemas.microsoft.com/office/word/2024/wordml/sdtformatlock" xmlns:w16sdtdh="http://schemas.microsoft.com/office/word/2020/wordml/sdtdatahash" xmlns:w16du="http://schemas.microsoft.com/office/word/2023/wordml/word16du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/>
              </a:ext>
            </a:extLst>
          </a:blip>
          <a:srcRect l="17148" t="3811" r="3107" b="2922"/>
          <a:stretch>
            <a:fillRect/>
          </a:stretch>
        </p:blipFill>
        <p:spPr bwMode="auto">
          <a:xfrm>
            <a:off x="9094124" y="152904"/>
            <a:ext cx="2818475" cy="17590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38BB4C3E-7050-2F0D-092E-8DB37C9188C5}"/>
              </a:ext>
            </a:extLst>
          </p:cNvPr>
          <p:cNvGrpSpPr/>
          <p:nvPr/>
        </p:nvGrpSpPr>
        <p:grpSpPr>
          <a:xfrm>
            <a:off x="428713" y="2142608"/>
            <a:ext cx="11204486" cy="4218818"/>
            <a:chOff x="428713" y="2142608"/>
            <a:chExt cx="11204486" cy="4218818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3F15C35A-B77E-79A7-EBD1-D88438DF73A0}"/>
                </a:ext>
              </a:extLst>
            </p:cNvPr>
            <p:cNvSpPr/>
            <p:nvPr/>
          </p:nvSpPr>
          <p:spPr>
            <a:xfrm>
              <a:off x="428713" y="2142608"/>
              <a:ext cx="11173849" cy="1185247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6CB344E-5045-1FE1-DE66-06D880E17EC0}"/>
                </a:ext>
              </a:extLst>
            </p:cNvPr>
            <p:cNvSpPr/>
            <p:nvPr/>
          </p:nvSpPr>
          <p:spPr>
            <a:xfrm>
              <a:off x="1763563" y="2206465"/>
              <a:ext cx="3260849" cy="1185247"/>
            </a:xfrm>
            <a:custGeom>
              <a:avLst/>
              <a:gdLst>
                <a:gd name="connsiteX0" fmla="*/ 0 w 3260849"/>
                <a:gd name="connsiteY0" fmla="*/ 0 h 1185247"/>
                <a:gd name="connsiteX1" fmla="*/ 3260849 w 3260849"/>
                <a:gd name="connsiteY1" fmla="*/ 0 h 1185247"/>
                <a:gd name="connsiteX2" fmla="*/ 3260849 w 3260849"/>
                <a:gd name="connsiteY2" fmla="*/ 1185247 h 1185247"/>
                <a:gd name="connsiteX3" fmla="*/ 0 w 3260849"/>
                <a:gd name="connsiteY3" fmla="*/ 1185247 h 1185247"/>
                <a:gd name="connsiteX4" fmla="*/ 0 w 3260849"/>
                <a:gd name="connsiteY4" fmla="*/ 0 h 118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60849" h="1185247">
                  <a:moveTo>
                    <a:pt x="0" y="0"/>
                  </a:moveTo>
                  <a:lnTo>
                    <a:pt x="3260849" y="0"/>
                  </a:lnTo>
                  <a:lnTo>
                    <a:pt x="3260849" y="1185247"/>
                  </a:lnTo>
                  <a:lnTo>
                    <a:pt x="0" y="118524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439" tIns="125439" rIns="125439" bIns="125439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b="0" i="0" kern="1200" baseline="0" dirty="0"/>
                <a:t>System approaches to make application independent from cryptography algorithms</a:t>
              </a:r>
              <a:endParaRPr lang="en-US" sz="1800" kern="120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AB3BF45-B2FD-C9A3-4611-CD7513732E67}"/>
                </a:ext>
              </a:extLst>
            </p:cNvPr>
            <p:cNvSpPr/>
            <p:nvPr/>
          </p:nvSpPr>
          <p:spPr>
            <a:xfrm>
              <a:off x="5449916" y="2235000"/>
              <a:ext cx="6161249" cy="1185247"/>
            </a:xfrm>
            <a:custGeom>
              <a:avLst/>
              <a:gdLst>
                <a:gd name="connsiteX0" fmla="*/ 0 w 6161249"/>
                <a:gd name="connsiteY0" fmla="*/ 0 h 1185247"/>
                <a:gd name="connsiteX1" fmla="*/ 6161249 w 6161249"/>
                <a:gd name="connsiteY1" fmla="*/ 0 h 1185247"/>
                <a:gd name="connsiteX2" fmla="*/ 6161249 w 6161249"/>
                <a:gd name="connsiteY2" fmla="*/ 1185247 h 1185247"/>
                <a:gd name="connsiteX3" fmla="*/ 0 w 6161249"/>
                <a:gd name="connsiteY3" fmla="*/ 1185247 h 1185247"/>
                <a:gd name="connsiteX4" fmla="*/ 0 w 6161249"/>
                <a:gd name="connsiteY4" fmla="*/ 0 h 118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61249" h="1185247">
                  <a:moveTo>
                    <a:pt x="0" y="0"/>
                  </a:moveTo>
                  <a:lnTo>
                    <a:pt x="6161249" y="0"/>
                  </a:lnTo>
                  <a:lnTo>
                    <a:pt x="6161249" y="1185247"/>
                  </a:lnTo>
                  <a:lnTo>
                    <a:pt x="0" y="118524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439" tIns="125439" rIns="125439" bIns="125439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/>
                <a:t>Use</a:t>
              </a:r>
              <a:r>
                <a:rPr lang="en-US" sz="1400" b="0" i="0" kern="1200" baseline="0" dirty="0"/>
                <a:t> cryptographic application programming interface (crypto API) to separate the implementation of applications that make use of the cryptographic algorithms </a:t>
              </a:r>
              <a:endParaRPr lang="en-US" sz="1400" kern="1200" dirty="0"/>
            </a:p>
            <a:p>
              <a:pPr marL="0" lvl="0" indent="0" algn="l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/>
                <a:t>Set security policy by system administrator to enforce required security strength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33B9EAE7-92C0-4866-A0C7-2A0DC511FF60}"/>
                </a:ext>
              </a:extLst>
            </p:cNvPr>
            <p:cNvSpPr/>
            <p:nvPr/>
          </p:nvSpPr>
          <p:spPr>
            <a:xfrm>
              <a:off x="459350" y="3694620"/>
              <a:ext cx="11173849" cy="1185247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Rectangle 10" descr="Lock">
              <a:extLst>
                <a:ext uri="{FF2B5EF4-FFF2-40B4-BE49-F238E27FC236}">
                  <a16:creationId xmlns:a16="http://schemas.microsoft.com/office/drawing/2014/main" id="{D9A10027-6562-55C7-58D4-B616D8A3BFC6}"/>
                </a:ext>
              </a:extLst>
            </p:cNvPr>
            <p:cNvSpPr/>
            <p:nvPr/>
          </p:nvSpPr>
          <p:spPr>
            <a:xfrm>
              <a:off x="817887" y="3961301"/>
              <a:ext cx="651885" cy="651885"/>
            </a:xfrm>
            <a:prstGeom prst="rect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D39D7D4-EAE7-2A56-8F2F-D843EA642D18}"/>
                </a:ext>
              </a:extLst>
            </p:cNvPr>
            <p:cNvSpPr/>
            <p:nvPr/>
          </p:nvSpPr>
          <p:spPr>
            <a:xfrm>
              <a:off x="1715791" y="3663626"/>
              <a:ext cx="3966500" cy="1185247"/>
            </a:xfrm>
            <a:custGeom>
              <a:avLst/>
              <a:gdLst>
                <a:gd name="connsiteX0" fmla="*/ 0 w 3966500"/>
                <a:gd name="connsiteY0" fmla="*/ 0 h 1185247"/>
                <a:gd name="connsiteX1" fmla="*/ 3966500 w 3966500"/>
                <a:gd name="connsiteY1" fmla="*/ 0 h 1185247"/>
                <a:gd name="connsiteX2" fmla="*/ 3966500 w 3966500"/>
                <a:gd name="connsiteY2" fmla="*/ 1185247 h 1185247"/>
                <a:gd name="connsiteX3" fmla="*/ 0 w 3966500"/>
                <a:gd name="connsiteY3" fmla="*/ 1185247 h 1185247"/>
                <a:gd name="connsiteX4" fmla="*/ 0 w 3966500"/>
                <a:gd name="connsiteY4" fmla="*/ 0 h 118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66500" h="1185247">
                  <a:moveTo>
                    <a:pt x="0" y="0"/>
                  </a:moveTo>
                  <a:lnTo>
                    <a:pt x="3966500" y="0"/>
                  </a:lnTo>
                  <a:lnTo>
                    <a:pt x="3966500" y="1185247"/>
                  </a:lnTo>
                  <a:lnTo>
                    <a:pt x="0" y="118524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439" tIns="125439" rIns="125439" bIns="125439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0" i="0" kern="1200" baseline="0" dirty="0"/>
                <a:t>Mechanisms to streamline the replacement of cryptographic algorithms in software, hardware, and infrastructures</a:t>
              </a:r>
              <a:endParaRPr lang="en-US" sz="1600" kern="120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9F697D0-5781-6458-642E-F7A33F6E9D50}"/>
                </a:ext>
              </a:extLst>
            </p:cNvPr>
            <p:cNvSpPr/>
            <p:nvPr/>
          </p:nvSpPr>
          <p:spPr>
            <a:xfrm>
              <a:off x="5539206" y="3709163"/>
              <a:ext cx="5728345" cy="1185247"/>
            </a:xfrm>
            <a:custGeom>
              <a:avLst/>
              <a:gdLst>
                <a:gd name="connsiteX0" fmla="*/ 0 w 5728345"/>
                <a:gd name="connsiteY0" fmla="*/ 0 h 1185247"/>
                <a:gd name="connsiteX1" fmla="*/ 5728345 w 5728345"/>
                <a:gd name="connsiteY1" fmla="*/ 0 h 1185247"/>
                <a:gd name="connsiteX2" fmla="*/ 5728345 w 5728345"/>
                <a:gd name="connsiteY2" fmla="*/ 1185247 h 1185247"/>
                <a:gd name="connsiteX3" fmla="*/ 0 w 5728345"/>
                <a:gd name="connsiteY3" fmla="*/ 1185247 h 1185247"/>
                <a:gd name="connsiteX4" fmla="*/ 0 w 5728345"/>
                <a:gd name="connsiteY4" fmla="*/ 0 h 118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28345" h="1185247">
                  <a:moveTo>
                    <a:pt x="0" y="0"/>
                  </a:moveTo>
                  <a:lnTo>
                    <a:pt x="5728345" y="0"/>
                  </a:lnTo>
                  <a:lnTo>
                    <a:pt x="5728345" y="1185247"/>
                  </a:lnTo>
                  <a:lnTo>
                    <a:pt x="0" y="118524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439" tIns="125439" rIns="125439" bIns="125439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0" i="0" kern="1200" baseline="0" dirty="0"/>
                <a:t>Standard mechanisms to avoid security pitfalls in updates</a:t>
              </a:r>
              <a:endParaRPr lang="en-US" sz="1600" kern="1200" dirty="0"/>
            </a:p>
            <a:p>
              <a:pPr marL="0" lvl="0" indent="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0" i="0" kern="1200" baseline="0" dirty="0">
                  <a:solidFill>
                    <a:schemeClr val="tx1"/>
                  </a:solidFill>
                </a:rPr>
                <a:t>Make crypto API accessible within the kernel</a:t>
              </a:r>
              <a:endParaRPr lang="en-US" sz="16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E7551F4A-A6FA-BC9D-B32F-C3C8E0FABC8B}"/>
                </a:ext>
              </a:extLst>
            </p:cNvPr>
            <p:cNvSpPr/>
            <p:nvPr/>
          </p:nvSpPr>
          <p:spPr>
            <a:xfrm>
              <a:off x="459350" y="5176179"/>
              <a:ext cx="11173849" cy="1185247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3A3E895-9C43-B862-3454-9E754FC99F61}"/>
                </a:ext>
              </a:extLst>
            </p:cNvPr>
            <p:cNvSpPr/>
            <p:nvPr/>
          </p:nvSpPr>
          <p:spPr>
            <a:xfrm>
              <a:off x="1763563" y="5164742"/>
              <a:ext cx="3418773" cy="1185247"/>
            </a:xfrm>
            <a:custGeom>
              <a:avLst/>
              <a:gdLst>
                <a:gd name="connsiteX0" fmla="*/ 0 w 3418773"/>
                <a:gd name="connsiteY0" fmla="*/ 0 h 1185247"/>
                <a:gd name="connsiteX1" fmla="*/ 3418773 w 3418773"/>
                <a:gd name="connsiteY1" fmla="*/ 0 h 1185247"/>
                <a:gd name="connsiteX2" fmla="*/ 3418773 w 3418773"/>
                <a:gd name="connsiteY2" fmla="*/ 1185247 h 1185247"/>
                <a:gd name="connsiteX3" fmla="*/ 0 w 3418773"/>
                <a:gd name="connsiteY3" fmla="*/ 1185247 h 1185247"/>
                <a:gd name="connsiteX4" fmla="*/ 0 w 3418773"/>
                <a:gd name="connsiteY4" fmla="*/ 0 h 118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8773" h="1185247">
                  <a:moveTo>
                    <a:pt x="0" y="0"/>
                  </a:moveTo>
                  <a:lnTo>
                    <a:pt x="3418773" y="0"/>
                  </a:lnTo>
                  <a:lnTo>
                    <a:pt x="3418773" y="1185247"/>
                  </a:lnTo>
                  <a:lnTo>
                    <a:pt x="0" y="118524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439" tIns="125439" rIns="125439" bIns="125439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Specific strategies for different hardware platforms</a:t>
              </a: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8C18A49-5217-9470-D338-2D2EC3AB8DB0}"/>
                </a:ext>
              </a:extLst>
            </p:cNvPr>
            <p:cNvSpPr/>
            <p:nvPr/>
          </p:nvSpPr>
          <p:spPr>
            <a:xfrm>
              <a:off x="5539206" y="5176179"/>
              <a:ext cx="5308903" cy="1185247"/>
            </a:xfrm>
            <a:custGeom>
              <a:avLst/>
              <a:gdLst>
                <a:gd name="connsiteX0" fmla="*/ 0 w 4773978"/>
                <a:gd name="connsiteY0" fmla="*/ 0 h 1185247"/>
                <a:gd name="connsiteX1" fmla="*/ 4773978 w 4773978"/>
                <a:gd name="connsiteY1" fmla="*/ 0 h 1185247"/>
                <a:gd name="connsiteX2" fmla="*/ 4773978 w 4773978"/>
                <a:gd name="connsiteY2" fmla="*/ 1185247 h 1185247"/>
                <a:gd name="connsiteX3" fmla="*/ 0 w 4773978"/>
                <a:gd name="connsiteY3" fmla="*/ 1185247 h 1185247"/>
                <a:gd name="connsiteX4" fmla="*/ 0 w 4773978"/>
                <a:gd name="connsiteY4" fmla="*/ 0 h 1185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73978" h="1185247">
                  <a:moveTo>
                    <a:pt x="0" y="0"/>
                  </a:moveTo>
                  <a:lnTo>
                    <a:pt x="4773978" y="0"/>
                  </a:lnTo>
                  <a:lnTo>
                    <a:pt x="4773978" y="1185247"/>
                  </a:lnTo>
                  <a:lnTo>
                    <a:pt x="0" y="118524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439" tIns="125439" rIns="125439" bIns="125439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kern="1200" dirty="0"/>
                <a:t>Consider upcoming transitions in design for not updateable hardware</a:t>
              </a:r>
            </a:p>
          </p:txBody>
        </p:sp>
        <p:sp>
          <p:nvSpPr>
            <p:cNvPr id="20" name="Rectangle 19" descr="Processor">
              <a:extLst>
                <a:ext uri="{FF2B5EF4-FFF2-40B4-BE49-F238E27FC236}">
                  <a16:creationId xmlns:a16="http://schemas.microsoft.com/office/drawing/2014/main" id="{54FA5033-365E-88A2-67F9-7A526D7047EC}"/>
                </a:ext>
              </a:extLst>
            </p:cNvPr>
            <p:cNvSpPr/>
            <p:nvPr/>
          </p:nvSpPr>
          <p:spPr>
            <a:xfrm>
              <a:off x="771518" y="5442859"/>
              <a:ext cx="651885" cy="651885"/>
            </a:xfrm>
            <a:prstGeom prst="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Rectangle 20" descr="Checkmark">
              <a:extLst>
                <a:ext uri="{FF2B5EF4-FFF2-40B4-BE49-F238E27FC236}">
                  <a16:creationId xmlns:a16="http://schemas.microsoft.com/office/drawing/2014/main" id="{707626BC-4A2D-D51D-5677-77E0A94CDB13}"/>
                </a:ext>
              </a:extLst>
            </p:cNvPr>
            <p:cNvSpPr/>
            <p:nvPr/>
          </p:nvSpPr>
          <p:spPr>
            <a:xfrm>
              <a:off x="785734" y="2441394"/>
              <a:ext cx="651885" cy="651885"/>
            </a:xfrm>
            <a:prstGeom prst="rect">
              <a:avLst/>
            </a:prstGeom>
            <a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78279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77055-D125-F607-D7A7-7DC3954C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+mn-lt"/>
              </a:rPr>
              <a:t>Discussion 1: Resource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C75C8-A0BF-7B79-69E6-7D93D6B86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673" y="2130139"/>
            <a:ext cx="4686228" cy="360749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Bandwidth limitation for protocols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PQC algorithms may have larger public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 key, ciphertext, or signatures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Capacity limitations for hardware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Accelerators for both traditional and PQC algorithms – co-existing stage can challenge hardware</a:t>
            </a:r>
          </a:p>
          <a:p>
            <a:pPr marL="0" indent="0">
              <a:buNone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649994-0225-702F-A41F-BDE4AE9B2181}"/>
              </a:ext>
            </a:extLst>
          </p:cNvPr>
          <p:cNvSpPr/>
          <p:nvPr/>
        </p:nvSpPr>
        <p:spPr>
          <a:xfrm>
            <a:off x="6095998" y="2921916"/>
            <a:ext cx="4315781" cy="179556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94AE28-A491-60F3-6302-D965A13828D6}"/>
              </a:ext>
            </a:extLst>
          </p:cNvPr>
          <p:cNvSpPr txBox="1"/>
          <p:nvPr/>
        </p:nvSpPr>
        <p:spPr>
          <a:xfrm>
            <a:off x="6386076" y="2921916"/>
            <a:ext cx="4618800" cy="307963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285750" lvl="0" indent="-28575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kern="1200" dirty="0"/>
              <a:t>Is the algorithm good for a special application or for general purpose? </a:t>
            </a:r>
          </a:p>
          <a:p>
            <a:pPr marL="285750" lvl="0" indent="-28575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kern="1200" dirty="0"/>
              <a:t>Is the algorithm a good backup or introduce new features? </a:t>
            </a:r>
          </a:p>
          <a:p>
            <a:pPr marL="285750" lvl="0" indent="-28575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kern="1200" dirty="0"/>
              <a:t>Does the algorithm provide clear parameter selection for different security levels? </a:t>
            </a:r>
          </a:p>
          <a:p>
            <a:pPr marL="285750" lvl="0" indent="-28575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kern="1200" dirty="0"/>
              <a:t>Are all the variants necessary for a general purpose?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F41D7E-7F00-9C8B-C9AD-98E1DD6221EC}"/>
              </a:ext>
            </a:extLst>
          </p:cNvPr>
          <p:cNvSpPr txBox="1"/>
          <p:nvPr/>
        </p:nvSpPr>
        <p:spPr>
          <a:xfrm>
            <a:off x="6417425" y="2130139"/>
            <a:ext cx="2535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493398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6991</TotalTime>
  <Words>1377</Words>
  <Application>Microsoft Office PowerPoint</Application>
  <PresentationFormat>Widescreen</PresentationFormat>
  <Paragraphs>128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Considerations for Achieving Crypto Agility Strategies and Practices</vt:lpstr>
      <vt:lpstr>Crypto Agility</vt:lpstr>
      <vt:lpstr>NIST Cybersecurity White Paper</vt:lpstr>
      <vt:lpstr>Highlights of the white paper</vt:lpstr>
      <vt:lpstr>Definition for Crypto Agility? </vt:lpstr>
      <vt:lpstr>Historic Transitions and Challenges</vt:lpstr>
      <vt:lpstr>Algorithm agility for security protocols</vt:lpstr>
      <vt:lpstr>Crypto agility for applications</vt:lpstr>
      <vt:lpstr>Discussion 1: Resource Considerations</vt:lpstr>
      <vt:lpstr>Discussion 2: Agility Awareness Design</vt:lpstr>
      <vt:lpstr>Discussion 4: Complexity and Security</vt:lpstr>
      <vt:lpstr>Discussion 4: Crypto Agility in the Cloud</vt:lpstr>
      <vt:lpstr>Discussion 5: Maturity Assessment</vt:lpstr>
      <vt:lpstr>Discussion 5: Strategic Plan for Organizations</vt:lpstr>
      <vt:lpstr>Discussion 6: Standards and Validation</vt:lpstr>
      <vt:lpstr>Summary and Next Step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 of Crypto-Agility White Paper</dc:title>
  <dc:creator>Chen, Lily (Fed)</dc:creator>
  <cp:lastModifiedBy>Chen, Lily (Fed)</cp:lastModifiedBy>
  <cp:revision>32</cp:revision>
  <cp:lastPrinted>2024-06-26T15:29:11Z</cp:lastPrinted>
  <dcterms:created xsi:type="dcterms:W3CDTF">2024-06-24T18:30:01Z</dcterms:created>
  <dcterms:modified xsi:type="dcterms:W3CDTF">2025-03-10T23:36:24Z</dcterms:modified>
</cp:coreProperties>
</file>